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Lst>
  <p:notesMasterIdLst>
    <p:notesMasterId r:id="rId116"/>
  </p:notesMasterIdLst>
  <p:sldIdLst>
    <p:sldId id="367" r:id="rId3"/>
    <p:sldId id="368" r:id="rId4"/>
    <p:sldId id="369" r:id="rId5"/>
    <p:sldId id="370" r:id="rId6"/>
    <p:sldId id="371" r:id="rId7"/>
    <p:sldId id="372" r:id="rId8"/>
    <p:sldId id="259" r:id="rId9"/>
    <p:sldId id="260" r:id="rId10"/>
    <p:sldId id="261" r:id="rId11"/>
    <p:sldId id="262" r:id="rId12"/>
    <p:sldId id="263" r:id="rId13"/>
    <p:sldId id="264" r:id="rId14"/>
    <p:sldId id="258"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Lst>
  <p:sldSz cx="9144000" cy="5143500" type="screen16x9"/>
  <p:notesSz cx="7010400" cy="9296400"/>
  <p:embeddedFontLst>
    <p:embeddedFont>
      <p:font typeface="Roboto" panose="02000000000000000000" pitchFamily="2"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9">
          <p15:clr>
            <a:srgbClr val="A4A3A4"/>
          </p15:clr>
        </p15:guide>
        <p15:guide id="2" orient="horz" pos="3977">
          <p15:clr>
            <a:srgbClr val="A4A3A4"/>
          </p15:clr>
        </p15:guide>
        <p15:guide id="3" orient="horz" pos="1095">
          <p15:clr>
            <a:srgbClr val="A4A3A4"/>
          </p15:clr>
        </p15:guide>
        <p15:guide id="4" orient="horz" pos="433">
          <p15:clr>
            <a:srgbClr val="A4A3A4"/>
          </p15:clr>
        </p15:guide>
        <p15:guide id="5" pos="5145">
          <p15:clr>
            <a:srgbClr val="A4A3A4"/>
          </p15:clr>
        </p15:guide>
        <p15:guide id="6" pos="344">
          <p15:clr>
            <a:srgbClr val="A4A3A4"/>
          </p15:clr>
        </p15:guide>
        <p15:guide id="7" pos="7340">
          <p15:clr>
            <a:srgbClr val="A4A3A4"/>
          </p15:clr>
        </p15:guide>
        <p15:guide id="8" pos="4033">
          <p15:clr>
            <a:srgbClr val="A4A3A4"/>
          </p15:clr>
        </p15:guide>
        <p15:guide id="9" pos="3649">
          <p15:clr>
            <a:srgbClr val="A4A3A4"/>
          </p15:clr>
        </p15:guide>
        <p15:guide id="10" pos="2747">
          <p15:clr>
            <a:srgbClr val="A4A3A4"/>
          </p15:clr>
        </p15:guide>
        <p15:guide id="11" pos="2536">
          <p15:clr>
            <a:srgbClr val="A4A3A4"/>
          </p15:clr>
        </p15:guide>
        <p15:guide id="12" pos="4939">
          <p15:clr>
            <a:srgbClr val="A4A3A4"/>
          </p15:clr>
        </p15:guide>
        <p15:guide id="13" orient="horz" pos="731">
          <p15:clr>
            <a:srgbClr val="A4A3A4"/>
          </p15:clr>
        </p15:guide>
        <p15:guide id="14" orient="horz" pos="3062">
          <p15:clr>
            <a:srgbClr val="A4A3A4"/>
          </p15:clr>
        </p15:guide>
        <p15:guide id="15" orient="horz" pos="927">
          <p15:clr>
            <a:srgbClr val="A4A3A4"/>
          </p15:clr>
        </p15:guide>
        <p15:guide id="16" orient="horz" pos="325">
          <p15:clr>
            <a:srgbClr val="A4A3A4"/>
          </p15:clr>
        </p15:guide>
        <p15:guide id="17" pos="3859">
          <p15:clr>
            <a:srgbClr val="A4A3A4"/>
          </p15:clr>
        </p15:guide>
        <p15:guide id="18" pos="258">
          <p15:clr>
            <a:srgbClr val="A4A3A4"/>
          </p15:clr>
        </p15:guide>
        <p15:guide id="19" pos="5505">
          <p15:clr>
            <a:srgbClr val="A4A3A4"/>
          </p15:clr>
        </p15:guide>
        <p15:guide id="20" pos="3025">
          <p15:clr>
            <a:srgbClr val="A4A3A4"/>
          </p15:clr>
        </p15:guide>
        <p15:guide id="21" pos="2737">
          <p15:clr>
            <a:srgbClr val="A4A3A4"/>
          </p15:clr>
        </p15:guide>
        <p15:guide id="22" pos="2060">
          <p15:clr>
            <a:srgbClr val="A4A3A4"/>
          </p15:clr>
        </p15:guide>
        <p15:guide id="23" pos="1902">
          <p15:clr>
            <a:srgbClr val="A4A3A4"/>
          </p15:clr>
        </p15:guide>
        <p15:guide id="24" pos="370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3" roundtripDataSignature="AMtx7mjIjnUwhnXId6OWsmiK3eY02fmz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EDD24D-4442-4FD5-9696-34C7C404C5E8}">
  <a:tblStyle styleId="{92EDD24D-4442-4FD5-9696-34C7C404C5E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D4574DB-FFBC-4FFA-9DCC-3F8BA8A3E00F}"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8EB"/>
          </a:solidFill>
        </a:fill>
      </a:tcStyle>
    </a:wholeTbl>
    <a:band1H>
      <a:tcTxStyle b="off" i="off"/>
      <a:tcStyle>
        <a:tcBdr/>
        <a:fill>
          <a:solidFill>
            <a:srgbClr val="D1CED6"/>
          </a:solidFill>
        </a:fill>
      </a:tcStyle>
    </a:band1H>
    <a:band2H>
      <a:tcTxStyle b="off" i="off"/>
      <a:tcStyle>
        <a:tcBdr/>
      </a:tcStyle>
    </a:band2H>
    <a:band1V>
      <a:tcTxStyle b="off" i="off"/>
      <a:tcStyle>
        <a:tcBdr/>
        <a:fill>
          <a:solidFill>
            <a:srgbClr val="D1CED6"/>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760" y="80"/>
      </p:cViewPr>
      <p:guideLst>
        <p:guide orient="horz" pos="869"/>
        <p:guide orient="horz" pos="3977"/>
        <p:guide orient="horz" pos="1095"/>
        <p:guide orient="horz" pos="433"/>
        <p:guide pos="5145"/>
        <p:guide pos="344"/>
        <p:guide pos="7340"/>
        <p:guide pos="4033"/>
        <p:guide pos="3649"/>
        <p:guide pos="2747"/>
        <p:guide pos="2536"/>
        <p:guide pos="4939"/>
        <p:guide orient="horz" pos="731"/>
        <p:guide orient="horz" pos="3062"/>
        <p:guide orient="horz" pos="927"/>
        <p:guide orient="horz" pos="325"/>
        <p:guide pos="3859"/>
        <p:guide pos="258"/>
        <p:guide pos="5505"/>
        <p:guide pos="3025"/>
        <p:guide pos="2737"/>
        <p:guide pos="2060"/>
        <p:guide pos="1902"/>
        <p:guide pos="370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customschemas.google.com/relationships/presentationmetadata" Target="meta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4.fntdata"/><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0" i="0" u="none" strike="noStrike" baseline="0">
                <a:effectLst/>
              </a:rPr>
              <a:t>Hematological Parameters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Sheet2!$A$2</c:f>
              <c:strCache>
                <c:ptCount val="1"/>
                <c:pt idx="0">
                  <c:v>WBC</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c:f>
              <c:numCache>
                <c:formatCode>General</c:formatCode>
                <c:ptCount val="1"/>
                <c:pt idx="0">
                  <c:v>3036131</c:v>
                </c:pt>
              </c:numCache>
            </c:numRef>
          </c:val>
          <c:extLst>
            <c:ext xmlns:c16="http://schemas.microsoft.com/office/drawing/2014/chart" uri="{C3380CC4-5D6E-409C-BE32-E72D297353CC}">
              <c16:uniqueId val="{00000000-823A-434E-88EA-5592D4C72BE2}"/>
            </c:ext>
          </c:extLst>
        </c:ser>
        <c:ser>
          <c:idx val="1"/>
          <c:order val="1"/>
          <c:tx>
            <c:strRef>
              <c:f>Sheet2!$A$3</c:f>
              <c:strCache>
                <c:ptCount val="1"/>
                <c:pt idx="0">
                  <c:v>RBC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Sheet2!$B$3</c:f>
              <c:numCache>
                <c:formatCode>General</c:formatCode>
                <c:ptCount val="1"/>
                <c:pt idx="0">
                  <c:v>3036085</c:v>
                </c:pt>
              </c:numCache>
            </c:numRef>
          </c:val>
          <c:extLst>
            <c:ext xmlns:c16="http://schemas.microsoft.com/office/drawing/2014/chart" uri="{C3380CC4-5D6E-409C-BE32-E72D297353CC}">
              <c16:uniqueId val="{00000001-823A-434E-88EA-5592D4C72BE2}"/>
            </c:ext>
          </c:extLst>
        </c:ser>
        <c:ser>
          <c:idx val="2"/>
          <c:order val="2"/>
          <c:tx>
            <c:strRef>
              <c:f>Sheet2!$A$4</c:f>
              <c:strCache>
                <c:ptCount val="1"/>
                <c:pt idx="0">
                  <c:v>MCV</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Sheet2!$B$4</c:f>
              <c:numCache>
                <c:formatCode>General</c:formatCode>
                <c:ptCount val="1"/>
                <c:pt idx="0">
                  <c:v>3036084</c:v>
                </c:pt>
              </c:numCache>
            </c:numRef>
          </c:val>
          <c:extLst>
            <c:ext xmlns:c16="http://schemas.microsoft.com/office/drawing/2014/chart" uri="{C3380CC4-5D6E-409C-BE32-E72D297353CC}">
              <c16:uniqueId val="{00000002-823A-434E-88EA-5592D4C72BE2}"/>
            </c:ext>
          </c:extLst>
        </c:ser>
        <c:ser>
          <c:idx val="3"/>
          <c:order val="3"/>
          <c:tx>
            <c:strRef>
              <c:f>Sheet2!$A$5</c:f>
              <c:strCache>
                <c:ptCount val="1"/>
                <c:pt idx="0">
                  <c:v>RDW-CV</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Sheet2!$B$5</c:f>
              <c:numCache>
                <c:formatCode>General</c:formatCode>
                <c:ptCount val="1"/>
                <c:pt idx="0">
                  <c:v>3035885</c:v>
                </c:pt>
              </c:numCache>
            </c:numRef>
          </c:val>
          <c:extLst>
            <c:ext xmlns:c16="http://schemas.microsoft.com/office/drawing/2014/chart" uri="{C3380CC4-5D6E-409C-BE32-E72D297353CC}">
              <c16:uniqueId val="{00000003-823A-434E-88EA-5592D4C72BE2}"/>
            </c:ext>
          </c:extLst>
        </c:ser>
        <c:ser>
          <c:idx val="4"/>
          <c:order val="4"/>
          <c:tx>
            <c:strRef>
              <c:f>Sheet2!$A$6</c:f>
              <c:strCache>
                <c:ptCount val="1"/>
                <c:pt idx="0">
                  <c:v>RDW-SD</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Sheet2!$B$6</c:f>
              <c:numCache>
                <c:formatCode>General</c:formatCode>
                <c:ptCount val="1"/>
                <c:pt idx="0">
                  <c:v>3035883</c:v>
                </c:pt>
              </c:numCache>
            </c:numRef>
          </c:val>
          <c:extLst>
            <c:ext xmlns:c16="http://schemas.microsoft.com/office/drawing/2014/chart" uri="{C3380CC4-5D6E-409C-BE32-E72D297353CC}">
              <c16:uniqueId val="{00000004-823A-434E-88EA-5592D4C72BE2}"/>
            </c:ext>
          </c:extLst>
        </c:ser>
        <c:ser>
          <c:idx val="5"/>
          <c:order val="5"/>
          <c:tx>
            <c:strRef>
              <c:f>Sheet2!$A$7</c:f>
              <c:strCache>
                <c:ptCount val="1"/>
                <c:pt idx="0">
                  <c:v>PLATELET COUNT</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Sheet2!$B$7</c:f>
              <c:numCache>
                <c:formatCode>General</c:formatCode>
                <c:ptCount val="1"/>
                <c:pt idx="0">
                  <c:v>2707943</c:v>
                </c:pt>
              </c:numCache>
            </c:numRef>
          </c:val>
          <c:extLst>
            <c:ext xmlns:c16="http://schemas.microsoft.com/office/drawing/2014/chart" uri="{C3380CC4-5D6E-409C-BE32-E72D297353CC}">
              <c16:uniqueId val="{00000005-823A-434E-88EA-5592D4C72BE2}"/>
            </c:ext>
          </c:extLst>
        </c:ser>
        <c:ser>
          <c:idx val="6"/>
          <c:order val="6"/>
          <c:tx>
            <c:strRef>
              <c:f>Sheet2!$A$8</c:f>
              <c:strCache>
                <c:ptCount val="1"/>
                <c:pt idx="0">
                  <c:v>MPV</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Sheet2!$B$8</c:f>
              <c:numCache>
                <c:formatCode>General</c:formatCode>
                <c:ptCount val="1"/>
                <c:pt idx="0">
                  <c:v>2705307</c:v>
                </c:pt>
              </c:numCache>
            </c:numRef>
          </c:val>
          <c:extLst>
            <c:ext xmlns:c16="http://schemas.microsoft.com/office/drawing/2014/chart" uri="{C3380CC4-5D6E-409C-BE32-E72D297353CC}">
              <c16:uniqueId val="{00000006-823A-434E-88EA-5592D4C72BE2}"/>
            </c:ext>
          </c:extLst>
        </c:ser>
        <c:ser>
          <c:idx val="7"/>
          <c:order val="7"/>
          <c:tx>
            <c:strRef>
              <c:f>Sheet2!$A$9</c:f>
              <c:strCache>
                <c:ptCount val="1"/>
                <c:pt idx="0">
                  <c:v>HEMOGLOBIN</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Sheet2!$B$9</c:f>
              <c:numCache>
                <c:formatCode>General</c:formatCode>
                <c:ptCount val="1"/>
                <c:pt idx="0">
                  <c:v>2701581</c:v>
                </c:pt>
              </c:numCache>
            </c:numRef>
          </c:val>
          <c:extLst>
            <c:ext xmlns:c16="http://schemas.microsoft.com/office/drawing/2014/chart" uri="{C3380CC4-5D6E-409C-BE32-E72D297353CC}">
              <c16:uniqueId val="{00000007-823A-434E-88EA-5592D4C72BE2}"/>
            </c:ext>
          </c:extLst>
        </c:ser>
        <c:ser>
          <c:idx val="8"/>
          <c:order val="8"/>
          <c:tx>
            <c:strRef>
              <c:f>Sheet2!$A$10</c:f>
              <c:strCache>
                <c:ptCount val="1"/>
                <c:pt idx="0">
                  <c:v>HEMATOCRIT</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Sheet2!$B$10</c:f>
              <c:numCache>
                <c:formatCode>General</c:formatCode>
                <c:ptCount val="1"/>
                <c:pt idx="0">
                  <c:v>2701002</c:v>
                </c:pt>
              </c:numCache>
            </c:numRef>
          </c:val>
          <c:extLst>
            <c:ext xmlns:c16="http://schemas.microsoft.com/office/drawing/2014/chart" uri="{C3380CC4-5D6E-409C-BE32-E72D297353CC}">
              <c16:uniqueId val="{00000008-823A-434E-88EA-5592D4C72BE2}"/>
            </c:ext>
          </c:extLst>
        </c:ser>
        <c:ser>
          <c:idx val="9"/>
          <c:order val="9"/>
          <c:tx>
            <c:strRef>
              <c:f>Sheet2!$A$11</c:f>
              <c:strCache>
                <c:ptCount val="1"/>
                <c:pt idx="0">
                  <c:v>MCH</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Sheet2!$B$11</c:f>
              <c:numCache>
                <c:formatCode>General</c:formatCode>
                <c:ptCount val="1"/>
                <c:pt idx="0">
                  <c:v>2699670</c:v>
                </c:pt>
              </c:numCache>
            </c:numRef>
          </c:val>
          <c:extLst>
            <c:ext xmlns:c16="http://schemas.microsoft.com/office/drawing/2014/chart" uri="{C3380CC4-5D6E-409C-BE32-E72D297353CC}">
              <c16:uniqueId val="{00000009-823A-434E-88EA-5592D4C72BE2}"/>
            </c:ext>
          </c:extLst>
        </c:ser>
        <c:ser>
          <c:idx val="10"/>
          <c:order val="10"/>
          <c:tx>
            <c:strRef>
              <c:f>Sheet2!$A$12</c:f>
              <c:strCache>
                <c:ptCount val="1"/>
                <c:pt idx="0">
                  <c:v>MCHC</c:v>
                </c:pt>
              </c:strCache>
            </c:strRef>
          </c:tx>
          <c:spPr>
            <a:solidFill>
              <a:schemeClr val="accent5">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Sheet2!$B$12</c:f>
              <c:numCache>
                <c:formatCode>General</c:formatCode>
                <c:ptCount val="1"/>
                <c:pt idx="0">
                  <c:v>2699670</c:v>
                </c:pt>
              </c:numCache>
            </c:numRef>
          </c:val>
          <c:extLst>
            <c:ext xmlns:c16="http://schemas.microsoft.com/office/drawing/2014/chart" uri="{C3380CC4-5D6E-409C-BE32-E72D297353CC}">
              <c16:uniqueId val="{0000000A-823A-434E-88EA-5592D4C72BE2}"/>
            </c:ext>
          </c:extLst>
        </c:ser>
        <c:ser>
          <c:idx val="11"/>
          <c:order val="11"/>
          <c:tx>
            <c:strRef>
              <c:f>Sheet2!$A$13</c:f>
              <c:strCache>
                <c:ptCount val="1"/>
                <c:pt idx="0">
                  <c:v>NEUTROPHIL%</c:v>
                </c:pt>
              </c:strCache>
            </c:strRef>
          </c:tx>
          <c:spPr>
            <a:solidFill>
              <a:schemeClr val="accent6">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Sheet2!$B$13</c:f>
              <c:numCache>
                <c:formatCode>General</c:formatCode>
                <c:ptCount val="1"/>
                <c:pt idx="0">
                  <c:v>2509260</c:v>
                </c:pt>
              </c:numCache>
            </c:numRef>
          </c:val>
          <c:extLst>
            <c:ext xmlns:c16="http://schemas.microsoft.com/office/drawing/2014/chart" uri="{C3380CC4-5D6E-409C-BE32-E72D297353CC}">
              <c16:uniqueId val="{0000000B-823A-434E-88EA-5592D4C72BE2}"/>
            </c:ext>
          </c:extLst>
        </c:ser>
        <c:ser>
          <c:idx val="12"/>
          <c:order val="12"/>
          <c:tx>
            <c:strRef>
              <c:f>Sheet2!$A$14</c:f>
              <c:strCache>
                <c:ptCount val="1"/>
                <c:pt idx="0">
                  <c:v>NEUTROPHIL ABS</c:v>
                </c:pt>
              </c:strCache>
            </c:strRef>
          </c:tx>
          <c:spPr>
            <a:solidFill>
              <a:schemeClr val="accent1">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Sheet2!$B$14</c:f>
              <c:numCache>
                <c:formatCode>General</c:formatCode>
                <c:ptCount val="1"/>
                <c:pt idx="0">
                  <c:v>2509182</c:v>
                </c:pt>
              </c:numCache>
            </c:numRef>
          </c:val>
          <c:extLst>
            <c:ext xmlns:c16="http://schemas.microsoft.com/office/drawing/2014/chart" uri="{C3380CC4-5D6E-409C-BE32-E72D297353CC}">
              <c16:uniqueId val="{0000000C-823A-434E-88EA-5592D4C72BE2}"/>
            </c:ext>
          </c:extLst>
        </c:ser>
        <c:ser>
          <c:idx val="13"/>
          <c:order val="13"/>
          <c:tx>
            <c:strRef>
              <c:f>Sheet2!$A$15</c:f>
              <c:strCache>
                <c:ptCount val="1"/>
                <c:pt idx="0">
                  <c:v>LYMPHOCYTE%</c:v>
                </c:pt>
              </c:strCache>
            </c:strRef>
          </c:tx>
          <c:spPr>
            <a:solidFill>
              <a:schemeClr val="accent2">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Sheet2!$B$15</c:f>
              <c:numCache>
                <c:formatCode>General</c:formatCode>
                <c:ptCount val="1"/>
                <c:pt idx="0">
                  <c:v>2506359</c:v>
                </c:pt>
              </c:numCache>
            </c:numRef>
          </c:val>
          <c:extLst>
            <c:ext xmlns:c16="http://schemas.microsoft.com/office/drawing/2014/chart" uri="{C3380CC4-5D6E-409C-BE32-E72D297353CC}">
              <c16:uniqueId val="{0000000D-823A-434E-88EA-5592D4C72BE2}"/>
            </c:ext>
          </c:extLst>
        </c:ser>
        <c:ser>
          <c:idx val="14"/>
          <c:order val="14"/>
          <c:tx>
            <c:strRef>
              <c:f>Sheet2!$A$16</c:f>
              <c:strCache>
                <c:ptCount val="1"/>
                <c:pt idx="0">
                  <c:v>LYMPHOCYTE ABS</c:v>
                </c:pt>
              </c:strCache>
            </c:strRef>
          </c:tx>
          <c:spPr>
            <a:solidFill>
              <a:schemeClr val="accent3">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Sheet2!$B$16</c:f>
              <c:numCache>
                <c:formatCode>General</c:formatCode>
                <c:ptCount val="1"/>
                <c:pt idx="0">
                  <c:v>2506267</c:v>
                </c:pt>
              </c:numCache>
            </c:numRef>
          </c:val>
          <c:extLst>
            <c:ext xmlns:c16="http://schemas.microsoft.com/office/drawing/2014/chart" uri="{C3380CC4-5D6E-409C-BE32-E72D297353CC}">
              <c16:uniqueId val="{0000000E-823A-434E-88EA-5592D4C72BE2}"/>
            </c:ext>
          </c:extLst>
        </c:ser>
        <c:ser>
          <c:idx val="15"/>
          <c:order val="15"/>
          <c:tx>
            <c:strRef>
              <c:f>Sheet2!$A$17</c:f>
              <c:strCache>
                <c:ptCount val="1"/>
                <c:pt idx="0">
                  <c:v>MONOCYTE%</c:v>
                </c:pt>
              </c:strCache>
            </c:strRef>
          </c:tx>
          <c:spPr>
            <a:solidFill>
              <a:schemeClr val="accent4">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Sheet2!$B$17</c:f>
              <c:numCache>
                <c:formatCode>General</c:formatCode>
                <c:ptCount val="1"/>
                <c:pt idx="0">
                  <c:v>2485383</c:v>
                </c:pt>
              </c:numCache>
            </c:numRef>
          </c:val>
          <c:extLst>
            <c:ext xmlns:c16="http://schemas.microsoft.com/office/drawing/2014/chart" uri="{C3380CC4-5D6E-409C-BE32-E72D297353CC}">
              <c16:uniqueId val="{0000000F-823A-434E-88EA-5592D4C72BE2}"/>
            </c:ext>
          </c:extLst>
        </c:ser>
        <c:ser>
          <c:idx val="16"/>
          <c:order val="16"/>
          <c:tx>
            <c:strRef>
              <c:f>Sheet2!$A$18</c:f>
              <c:strCache>
                <c:ptCount val="1"/>
                <c:pt idx="0">
                  <c:v>MONOCYTE ABS</c:v>
                </c:pt>
              </c:strCache>
            </c:strRef>
          </c:tx>
          <c:spPr>
            <a:solidFill>
              <a:schemeClr val="accent5">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Sheet2!$B$18</c:f>
              <c:numCache>
                <c:formatCode>General</c:formatCode>
                <c:ptCount val="1"/>
                <c:pt idx="0">
                  <c:v>2485167</c:v>
                </c:pt>
              </c:numCache>
            </c:numRef>
          </c:val>
          <c:extLst>
            <c:ext xmlns:c16="http://schemas.microsoft.com/office/drawing/2014/chart" uri="{C3380CC4-5D6E-409C-BE32-E72D297353CC}">
              <c16:uniqueId val="{00000010-823A-434E-88EA-5592D4C72BE2}"/>
            </c:ext>
          </c:extLst>
        </c:ser>
        <c:ser>
          <c:idx val="17"/>
          <c:order val="17"/>
          <c:tx>
            <c:strRef>
              <c:f>Sheet2!$A$19</c:f>
              <c:strCache>
                <c:ptCount val="1"/>
                <c:pt idx="0">
                  <c:v>INRBC</c:v>
                </c:pt>
              </c:strCache>
            </c:strRef>
          </c:tx>
          <c:spPr>
            <a:solidFill>
              <a:schemeClr val="accent6">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Sheet2!$B$19</c:f>
              <c:numCache>
                <c:formatCode>General</c:formatCode>
                <c:ptCount val="1"/>
                <c:pt idx="0">
                  <c:v>2076944</c:v>
                </c:pt>
              </c:numCache>
            </c:numRef>
          </c:val>
          <c:extLst>
            <c:ext xmlns:c16="http://schemas.microsoft.com/office/drawing/2014/chart" uri="{C3380CC4-5D6E-409C-BE32-E72D297353CC}">
              <c16:uniqueId val="{00000011-823A-434E-88EA-5592D4C72BE2}"/>
            </c:ext>
          </c:extLst>
        </c:ser>
        <c:ser>
          <c:idx val="18"/>
          <c:order val="18"/>
          <c:tx>
            <c:strRef>
              <c:f>Sheet2!$A$20</c:f>
              <c:strCache>
                <c:ptCount val="1"/>
                <c:pt idx="0">
                  <c:v>METAMYELOCYTE%</c:v>
                </c:pt>
              </c:strCache>
            </c:strRef>
          </c:tx>
          <c:spPr>
            <a:solidFill>
              <a:schemeClr val="accent1">
                <a:lumMod val="80000"/>
                <a:alpha val="85000"/>
              </a:schemeClr>
            </a:solidFill>
            <a:ln w="9525" cap="flat" cmpd="sng" algn="ctr">
              <a:solidFill>
                <a:schemeClr val="lt1">
                  <a:alpha val="50000"/>
                </a:schemeClr>
              </a:solidFill>
              <a:round/>
            </a:ln>
            <a:effectLst/>
          </c:spPr>
          <c:invertIfNegative val="0"/>
          <c:dLbls>
            <c:dLbl>
              <c:idx val="0"/>
              <c:layout>
                <c:manualLayout>
                  <c:x val="-7.0347411887718633E-2"/>
                  <c:y val="-4.4737746230210079E-3"/>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4243232977765847E-2"/>
                      <c:h val="3.6818316209363391E-2"/>
                    </c:manualLayout>
                  </c15:layout>
                </c:ext>
                <c:ext xmlns:c16="http://schemas.microsoft.com/office/drawing/2014/chart" uri="{C3380CC4-5D6E-409C-BE32-E72D297353CC}">
                  <c16:uniqueId val="{00000012-823A-434E-88EA-5592D4C72BE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Sheet2!$B$20</c:f>
              <c:numCache>
                <c:formatCode>General</c:formatCode>
                <c:ptCount val="1"/>
                <c:pt idx="0">
                  <c:v>258623</c:v>
                </c:pt>
              </c:numCache>
            </c:numRef>
          </c:val>
          <c:extLst>
            <c:ext xmlns:c16="http://schemas.microsoft.com/office/drawing/2014/chart" uri="{C3380CC4-5D6E-409C-BE32-E72D297353CC}">
              <c16:uniqueId val="{00000013-823A-434E-88EA-5592D4C72BE2}"/>
            </c:ext>
          </c:extLst>
        </c:ser>
        <c:dLbls>
          <c:dLblPos val="inEnd"/>
          <c:showLegendKey val="0"/>
          <c:showVal val="1"/>
          <c:showCatName val="0"/>
          <c:showSerName val="0"/>
          <c:showPercent val="0"/>
          <c:showBubbleSize val="0"/>
        </c:dLbls>
        <c:gapWidth val="65"/>
        <c:axId val="2096186335"/>
        <c:axId val="2091725279"/>
      </c:barChart>
      <c:catAx>
        <c:axId val="2096186335"/>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91725279"/>
        <c:crosses val="autoZero"/>
        <c:auto val="1"/>
        <c:lblAlgn val="ctr"/>
        <c:lblOffset val="100"/>
        <c:noMultiLvlLbl val="0"/>
      </c:catAx>
      <c:valAx>
        <c:axId val="209172527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96186335"/>
        <c:crosses val="autoZero"/>
        <c:crossBetween val="between"/>
      </c:valAx>
      <c:spPr>
        <a:noFill/>
        <a:ln>
          <a:noFill/>
        </a:ln>
        <a:effectLst/>
      </c:spPr>
    </c:plotArea>
    <c:legend>
      <c:legendPos val="b"/>
      <c:layout>
        <c:manualLayout>
          <c:xMode val="edge"/>
          <c:yMode val="edge"/>
          <c:x val="0.10997902482062892"/>
          <c:y val="0.77015012788205939"/>
          <c:w val="0.86883687636297047"/>
          <c:h val="0.210695841790725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radarChart>
        <c:radarStyle val="marker"/>
        <c:varyColors val="0"/>
        <c:ser>
          <c:idx val="0"/>
          <c:order val="0"/>
          <c:tx>
            <c:strRef>
              <c:f>Sheet2!$B$1</c:f>
              <c:strCache>
                <c:ptCount val="1"/>
                <c:pt idx="0">
                  <c:v>Number of Records</c:v>
                </c:pt>
              </c:strCache>
            </c:strRef>
          </c:tx>
          <c:spPr>
            <a:ln w="15875" cap="rnd">
              <a:solidFill>
                <a:schemeClr val="accent1"/>
              </a:solidFill>
              <a:round/>
            </a:ln>
            <a:effectLst/>
          </c:spPr>
          <c:marker>
            <c:symbol val="none"/>
          </c:marker>
          <c:cat>
            <c:strRef>
              <c:f>Sheet2!$A$2:$A$20</c:f>
              <c:strCache>
                <c:ptCount val="19"/>
                <c:pt idx="0">
                  <c:v>WBC</c:v>
                </c:pt>
                <c:pt idx="1">
                  <c:v>RBC</c:v>
                </c:pt>
                <c:pt idx="2">
                  <c:v>MCV</c:v>
                </c:pt>
                <c:pt idx="3">
                  <c:v>RDW-CV</c:v>
                </c:pt>
                <c:pt idx="4">
                  <c:v>RDW-SD</c:v>
                </c:pt>
                <c:pt idx="5">
                  <c:v>PLATELET COUNT</c:v>
                </c:pt>
                <c:pt idx="6">
                  <c:v>MPV</c:v>
                </c:pt>
                <c:pt idx="7">
                  <c:v>HEMOGLOBIN</c:v>
                </c:pt>
                <c:pt idx="8">
                  <c:v>HEMATOCRIT</c:v>
                </c:pt>
                <c:pt idx="9">
                  <c:v>MCH</c:v>
                </c:pt>
                <c:pt idx="10">
                  <c:v>MCHC</c:v>
                </c:pt>
                <c:pt idx="11">
                  <c:v>NEUTROPHIL%</c:v>
                </c:pt>
                <c:pt idx="12">
                  <c:v>NEUTROPHIL ABS</c:v>
                </c:pt>
                <c:pt idx="13">
                  <c:v>LYMPHOCYTE%</c:v>
                </c:pt>
                <c:pt idx="14">
                  <c:v>LYMPHOCYTE ABS</c:v>
                </c:pt>
                <c:pt idx="15">
                  <c:v>MONOCYTE%</c:v>
                </c:pt>
                <c:pt idx="16">
                  <c:v>MONOCYTE ABS</c:v>
                </c:pt>
                <c:pt idx="17">
                  <c:v>INRBC</c:v>
                </c:pt>
                <c:pt idx="18">
                  <c:v>METAMYELOCYTE%</c:v>
                </c:pt>
              </c:strCache>
            </c:strRef>
          </c:cat>
          <c:val>
            <c:numRef>
              <c:f>Sheet2!$B$2:$B$20</c:f>
              <c:numCache>
                <c:formatCode>General</c:formatCode>
                <c:ptCount val="19"/>
                <c:pt idx="0">
                  <c:v>3036131</c:v>
                </c:pt>
                <c:pt idx="1">
                  <c:v>3036085</c:v>
                </c:pt>
                <c:pt idx="2">
                  <c:v>3036084</c:v>
                </c:pt>
                <c:pt idx="3">
                  <c:v>3035885</c:v>
                </c:pt>
                <c:pt idx="4">
                  <c:v>3035883</c:v>
                </c:pt>
                <c:pt idx="5">
                  <c:v>2707943</c:v>
                </c:pt>
                <c:pt idx="6">
                  <c:v>2705307</c:v>
                </c:pt>
                <c:pt idx="7">
                  <c:v>2701581</c:v>
                </c:pt>
                <c:pt idx="8">
                  <c:v>2701002</c:v>
                </c:pt>
                <c:pt idx="9">
                  <c:v>2699670</c:v>
                </c:pt>
                <c:pt idx="10">
                  <c:v>2699670</c:v>
                </c:pt>
                <c:pt idx="11">
                  <c:v>2509260</c:v>
                </c:pt>
                <c:pt idx="12">
                  <c:v>2509182</c:v>
                </c:pt>
                <c:pt idx="13">
                  <c:v>2506359</c:v>
                </c:pt>
                <c:pt idx="14">
                  <c:v>2506267</c:v>
                </c:pt>
                <c:pt idx="15">
                  <c:v>2485383</c:v>
                </c:pt>
                <c:pt idx="16">
                  <c:v>2485167</c:v>
                </c:pt>
                <c:pt idx="17">
                  <c:v>2076944</c:v>
                </c:pt>
                <c:pt idx="18">
                  <c:v>258623</c:v>
                </c:pt>
              </c:numCache>
            </c:numRef>
          </c:val>
          <c:extLst>
            <c:ext xmlns:c16="http://schemas.microsoft.com/office/drawing/2014/chart" uri="{C3380CC4-5D6E-409C-BE32-E72D297353CC}">
              <c16:uniqueId val="{00000000-037E-4815-8F1A-490671B70117}"/>
            </c:ext>
          </c:extLst>
        </c:ser>
        <c:dLbls>
          <c:showLegendKey val="0"/>
          <c:showVal val="0"/>
          <c:showCatName val="0"/>
          <c:showSerName val="0"/>
          <c:showPercent val="0"/>
          <c:showBubbleSize val="0"/>
        </c:dLbls>
        <c:axId val="1107806799"/>
        <c:axId val="1037547279"/>
      </c:radarChart>
      <c:catAx>
        <c:axId val="110780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7547279"/>
        <c:crosses val="autoZero"/>
        <c:auto val="1"/>
        <c:lblAlgn val="ctr"/>
        <c:lblOffset val="100"/>
        <c:noMultiLvlLbl val="0"/>
      </c:catAx>
      <c:valAx>
        <c:axId val="103754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0780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Sheet6!$E$1</c:f>
              <c:strCache>
                <c:ptCount val="1"/>
                <c:pt idx="0">
                  <c:v>Precision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Sheet6!$E$2:$E$5</c:f>
              <c:numCache>
                <c:formatCode>General</c:formatCode>
                <c:ptCount val="4"/>
                <c:pt idx="0">
                  <c:v>0.73</c:v>
                </c:pt>
                <c:pt idx="1">
                  <c:v>0.75</c:v>
                </c:pt>
                <c:pt idx="2">
                  <c:v>0.81</c:v>
                </c:pt>
                <c:pt idx="3">
                  <c:v>0.84</c:v>
                </c:pt>
              </c:numCache>
            </c:numRef>
          </c:val>
          <c:smooth val="0"/>
          <c:extLst>
            <c:ext xmlns:c16="http://schemas.microsoft.com/office/drawing/2014/chart" uri="{C3380CC4-5D6E-409C-BE32-E72D297353CC}">
              <c16:uniqueId val="{00000000-9891-47D4-B44D-6A3E5C3B7824}"/>
            </c:ext>
          </c:extLst>
        </c:ser>
        <c:dLbls>
          <c:dLblPos val="t"/>
          <c:showLegendKey val="0"/>
          <c:showVal val="1"/>
          <c:showCatName val="0"/>
          <c:showSerName val="0"/>
          <c:showPercent val="0"/>
          <c:showBubbleSize val="0"/>
        </c:dLbls>
        <c:marker val="1"/>
        <c:smooth val="0"/>
        <c:axId val="648461168"/>
        <c:axId val="591217952"/>
      </c:lineChart>
      <c:dateAx>
        <c:axId val="64846116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crossAx val="591217952"/>
        <c:crosses val="autoZero"/>
        <c:auto val="0"/>
        <c:lblOffset val="100"/>
        <c:baseTimeUnit val="days"/>
      </c:dateAx>
      <c:valAx>
        <c:axId val="591217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Captured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46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Sheet6!$D$1</c:f>
              <c:strCache>
                <c:ptCount val="1"/>
                <c:pt idx="0">
                  <c:v>Recall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Sheet6!$D$2:$D$5</c:f>
              <c:numCache>
                <c:formatCode>General</c:formatCode>
                <c:ptCount val="4"/>
                <c:pt idx="0">
                  <c:v>0.69</c:v>
                </c:pt>
                <c:pt idx="1">
                  <c:v>0.86</c:v>
                </c:pt>
                <c:pt idx="2">
                  <c:v>0.83</c:v>
                </c:pt>
                <c:pt idx="3">
                  <c:v>0.78</c:v>
                </c:pt>
              </c:numCache>
            </c:numRef>
          </c:val>
          <c:smooth val="0"/>
          <c:extLst>
            <c:ext xmlns:c16="http://schemas.microsoft.com/office/drawing/2014/chart" uri="{C3380CC4-5D6E-409C-BE32-E72D297353CC}">
              <c16:uniqueId val="{00000000-73DF-485C-8873-B3169F2F918C}"/>
            </c:ext>
          </c:extLst>
        </c:ser>
        <c:dLbls>
          <c:dLblPos val="t"/>
          <c:showLegendKey val="0"/>
          <c:showVal val="1"/>
          <c:showCatName val="0"/>
          <c:showSerName val="0"/>
          <c:showPercent val="0"/>
          <c:showBubbleSize val="0"/>
        </c:dLbls>
        <c:marker val="1"/>
        <c:smooth val="0"/>
        <c:axId val="593256400"/>
        <c:axId val="636313632"/>
      </c:lineChart>
      <c:dateAx>
        <c:axId val="59325640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Modelling Result Record 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crossAx val="636313632"/>
        <c:crosses val="autoZero"/>
        <c:auto val="1"/>
        <c:lblOffset val="100"/>
        <c:baseTimeUnit val="days"/>
      </c:dateAx>
      <c:valAx>
        <c:axId val="636313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Recall</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325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Sheet6!$C$1</c:f>
              <c:strCache>
                <c:ptCount val="1"/>
                <c:pt idx="0">
                  <c:v>F1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Sheet6!$C$2:$C$5</c:f>
              <c:numCache>
                <c:formatCode>General</c:formatCode>
                <c:ptCount val="4"/>
                <c:pt idx="0">
                  <c:v>0.71</c:v>
                </c:pt>
                <c:pt idx="1">
                  <c:v>0.81</c:v>
                </c:pt>
                <c:pt idx="2">
                  <c:v>0.82</c:v>
                </c:pt>
                <c:pt idx="3">
                  <c:v>0.81</c:v>
                </c:pt>
              </c:numCache>
            </c:numRef>
          </c:val>
          <c:smooth val="0"/>
          <c:extLst>
            <c:ext xmlns:c16="http://schemas.microsoft.com/office/drawing/2014/chart" uri="{C3380CC4-5D6E-409C-BE32-E72D297353CC}">
              <c16:uniqueId val="{00000000-726F-4708-81B2-6F2FE32878C2}"/>
            </c:ext>
          </c:extLst>
        </c:ser>
        <c:dLbls>
          <c:dLblPos val="t"/>
          <c:showLegendKey val="0"/>
          <c:showVal val="1"/>
          <c:showCatName val="0"/>
          <c:showSerName val="0"/>
          <c:showPercent val="0"/>
          <c:showBubbleSize val="0"/>
        </c:dLbls>
        <c:marker val="1"/>
        <c:smooth val="0"/>
        <c:axId val="532891808"/>
        <c:axId val="641763648"/>
      </c:lineChart>
      <c:dateAx>
        <c:axId val="532891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Modelling Result Record Dates</a:t>
                </a:r>
              </a:p>
            </c:rich>
          </c:tx>
          <c:layout>
            <c:manualLayout>
              <c:xMode val="edge"/>
              <c:yMode val="edge"/>
              <c:x val="0.33484528514395479"/>
              <c:y val="0.915122698682337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763648"/>
        <c:crosses val="autoZero"/>
        <c:auto val="1"/>
        <c:lblOffset val="100"/>
        <c:baseTimeUnit val="days"/>
      </c:dateAx>
      <c:valAx>
        <c:axId val="641763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F1</a:t>
                </a:r>
                <a:r>
                  <a:rPr lang="en-US" baseline="0"/>
                  <a:t>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2891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Base Quantity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Sheet6!$B$1</c:f>
              <c:strCache>
                <c:ptCount val="1"/>
                <c:pt idx="0">
                  <c:v>Base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Sheet6!$B$2:$B$5</c:f>
              <c:numCache>
                <c:formatCode>General</c:formatCode>
                <c:ptCount val="4"/>
                <c:pt idx="0">
                  <c:v>584238</c:v>
                </c:pt>
                <c:pt idx="1">
                  <c:v>461965</c:v>
                </c:pt>
                <c:pt idx="2">
                  <c:v>274756</c:v>
                </c:pt>
                <c:pt idx="3">
                  <c:v>167104</c:v>
                </c:pt>
              </c:numCache>
            </c:numRef>
          </c:val>
          <c:smooth val="0"/>
          <c:extLst>
            <c:ext xmlns:c16="http://schemas.microsoft.com/office/drawing/2014/chart" uri="{C3380CC4-5D6E-409C-BE32-E72D297353CC}">
              <c16:uniqueId val="{00000000-8CA2-470B-8134-729902A6C9C3}"/>
            </c:ext>
          </c:extLst>
        </c:ser>
        <c:dLbls>
          <c:showLegendKey val="0"/>
          <c:showVal val="0"/>
          <c:showCatName val="0"/>
          <c:showSerName val="0"/>
          <c:showPercent val="0"/>
          <c:showBubbleSize val="0"/>
        </c:dLbls>
        <c:marker val="1"/>
        <c:smooth val="0"/>
        <c:axId val="880441792"/>
        <c:axId val="882640576"/>
      </c:lineChart>
      <c:dateAx>
        <c:axId val="880441792"/>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Modelling Result Record Dates</a:t>
                </a:r>
              </a:p>
            </c:rich>
          </c:tx>
          <c:layout>
            <c:manualLayout>
              <c:xMode val="edge"/>
              <c:yMode val="edge"/>
              <c:x val="0.35944102533160366"/>
              <c:y val="0.9197523070566089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crossAx val="882640576"/>
        <c:crosses val="autoZero"/>
        <c:auto val="1"/>
        <c:lblOffset val="100"/>
        <c:baseTimeUnit val="days"/>
      </c:dateAx>
      <c:valAx>
        <c:axId val="882640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Data</a:t>
                </a:r>
                <a:r>
                  <a:rPr lang="en-US" baseline="0"/>
                  <a:t> Base Quantity</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0441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0" i="0" u="none" strike="noStrike" baseline="0">
                <a:effectLst/>
              </a:rPr>
              <a:t>Hematological Parameters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Sheet2!$A$2</c:f>
              <c:strCache>
                <c:ptCount val="1"/>
                <c:pt idx="0">
                  <c:v>WBC</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c:f>
              <c:numCache>
                <c:formatCode>General</c:formatCode>
                <c:ptCount val="1"/>
                <c:pt idx="0">
                  <c:v>3036131</c:v>
                </c:pt>
              </c:numCache>
            </c:numRef>
          </c:val>
          <c:extLst>
            <c:ext xmlns:c16="http://schemas.microsoft.com/office/drawing/2014/chart" uri="{C3380CC4-5D6E-409C-BE32-E72D297353CC}">
              <c16:uniqueId val="{00000000-823A-434E-88EA-5592D4C72BE2}"/>
            </c:ext>
          </c:extLst>
        </c:ser>
        <c:ser>
          <c:idx val="1"/>
          <c:order val="1"/>
          <c:tx>
            <c:strRef>
              <c:f>Sheet2!$A$3</c:f>
              <c:strCache>
                <c:ptCount val="1"/>
                <c:pt idx="0">
                  <c:v>RBC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Sheet2!$B$3</c:f>
              <c:numCache>
                <c:formatCode>General</c:formatCode>
                <c:ptCount val="1"/>
                <c:pt idx="0">
                  <c:v>3036085</c:v>
                </c:pt>
              </c:numCache>
            </c:numRef>
          </c:val>
          <c:extLst>
            <c:ext xmlns:c16="http://schemas.microsoft.com/office/drawing/2014/chart" uri="{C3380CC4-5D6E-409C-BE32-E72D297353CC}">
              <c16:uniqueId val="{00000001-823A-434E-88EA-5592D4C72BE2}"/>
            </c:ext>
          </c:extLst>
        </c:ser>
        <c:ser>
          <c:idx val="2"/>
          <c:order val="2"/>
          <c:tx>
            <c:strRef>
              <c:f>Sheet2!$A$4</c:f>
              <c:strCache>
                <c:ptCount val="1"/>
                <c:pt idx="0">
                  <c:v>MCV</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Sheet2!$B$4</c:f>
              <c:numCache>
                <c:formatCode>General</c:formatCode>
                <c:ptCount val="1"/>
                <c:pt idx="0">
                  <c:v>3036084</c:v>
                </c:pt>
              </c:numCache>
            </c:numRef>
          </c:val>
          <c:extLst>
            <c:ext xmlns:c16="http://schemas.microsoft.com/office/drawing/2014/chart" uri="{C3380CC4-5D6E-409C-BE32-E72D297353CC}">
              <c16:uniqueId val="{00000002-823A-434E-88EA-5592D4C72BE2}"/>
            </c:ext>
          </c:extLst>
        </c:ser>
        <c:ser>
          <c:idx val="3"/>
          <c:order val="3"/>
          <c:tx>
            <c:strRef>
              <c:f>Sheet2!$A$5</c:f>
              <c:strCache>
                <c:ptCount val="1"/>
                <c:pt idx="0">
                  <c:v>RDW-CV</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Sheet2!$B$5</c:f>
              <c:numCache>
                <c:formatCode>General</c:formatCode>
                <c:ptCount val="1"/>
                <c:pt idx="0">
                  <c:v>3035885</c:v>
                </c:pt>
              </c:numCache>
            </c:numRef>
          </c:val>
          <c:extLst>
            <c:ext xmlns:c16="http://schemas.microsoft.com/office/drawing/2014/chart" uri="{C3380CC4-5D6E-409C-BE32-E72D297353CC}">
              <c16:uniqueId val="{00000003-823A-434E-88EA-5592D4C72BE2}"/>
            </c:ext>
          </c:extLst>
        </c:ser>
        <c:ser>
          <c:idx val="4"/>
          <c:order val="4"/>
          <c:tx>
            <c:strRef>
              <c:f>Sheet2!$A$6</c:f>
              <c:strCache>
                <c:ptCount val="1"/>
                <c:pt idx="0">
                  <c:v>RDW-SD</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Sheet2!$B$6</c:f>
              <c:numCache>
                <c:formatCode>General</c:formatCode>
                <c:ptCount val="1"/>
                <c:pt idx="0">
                  <c:v>3035883</c:v>
                </c:pt>
              </c:numCache>
            </c:numRef>
          </c:val>
          <c:extLst>
            <c:ext xmlns:c16="http://schemas.microsoft.com/office/drawing/2014/chart" uri="{C3380CC4-5D6E-409C-BE32-E72D297353CC}">
              <c16:uniqueId val="{00000004-823A-434E-88EA-5592D4C72BE2}"/>
            </c:ext>
          </c:extLst>
        </c:ser>
        <c:ser>
          <c:idx val="5"/>
          <c:order val="5"/>
          <c:tx>
            <c:strRef>
              <c:f>Sheet2!$A$7</c:f>
              <c:strCache>
                <c:ptCount val="1"/>
                <c:pt idx="0">
                  <c:v>PLATELET COUNT</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Sheet2!$B$7</c:f>
              <c:numCache>
                <c:formatCode>General</c:formatCode>
                <c:ptCount val="1"/>
                <c:pt idx="0">
                  <c:v>2707943</c:v>
                </c:pt>
              </c:numCache>
            </c:numRef>
          </c:val>
          <c:extLst>
            <c:ext xmlns:c16="http://schemas.microsoft.com/office/drawing/2014/chart" uri="{C3380CC4-5D6E-409C-BE32-E72D297353CC}">
              <c16:uniqueId val="{00000005-823A-434E-88EA-5592D4C72BE2}"/>
            </c:ext>
          </c:extLst>
        </c:ser>
        <c:ser>
          <c:idx val="6"/>
          <c:order val="6"/>
          <c:tx>
            <c:strRef>
              <c:f>Sheet2!$A$8</c:f>
              <c:strCache>
                <c:ptCount val="1"/>
                <c:pt idx="0">
                  <c:v>MPV</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Sheet2!$B$8</c:f>
              <c:numCache>
                <c:formatCode>General</c:formatCode>
                <c:ptCount val="1"/>
                <c:pt idx="0">
                  <c:v>2705307</c:v>
                </c:pt>
              </c:numCache>
            </c:numRef>
          </c:val>
          <c:extLst>
            <c:ext xmlns:c16="http://schemas.microsoft.com/office/drawing/2014/chart" uri="{C3380CC4-5D6E-409C-BE32-E72D297353CC}">
              <c16:uniqueId val="{00000006-823A-434E-88EA-5592D4C72BE2}"/>
            </c:ext>
          </c:extLst>
        </c:ser>
        <c:ser>
          <c:idx val="7"/>
          <c:order val="7"/>
          <c:tx>
            <c:strRef>
              <c:f>Sheet2!$A$9</c:f>
              <c:strCache>
                <c:ptCount val="1"/>
                <c:pt idx="0">
                  <c:v>HEMOGLOBIN</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Sheet2!$B$9</c:f>
              <c:numCache>
                <c:formatCode>General</c:formatCode>
                <c:ptCount val="1"/>
                <c:pt idx="0">
                  <c:v>2701581</c:v>
                </c:pt>
              </c:numCache>
            </c:numRef>
          </c:val>
          <c:extLst>
            <c:ext xmlns:c16="http://schemas.microsoft.com/office/drawing/2014/chart" uri="{C3380CC4-5D6E-409C-BE32-E72D297353CC}">
              <c16:uniqueId val="{00000007-823A-434E-88EA-5592D4C72BE2}"/>
            </c:ext>
          </c:extLst>
        </c:ser>
        <c:ser>
          <c:idx val="8"/>
          <c:order val="8"/>
          <c:tx>
            <c:strRef>
              <c:f>Sheet2!$A$10</c:f>
              <c:strCache>
                <c:ptCount val="1"/>
                <c:pt idx="0">
                  <c:v>HEMATOCRIT</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Sheet2!$B$10</c:f>
              <c:numCache>
                <c:formatCode>General</c:formatCode>
                <c:ptCount val="1"/>
                <c:pt idx="0">
                  <c:v>2701002</c:v>
                </c:pt>
              </c:numCache>
            </c:numRef>
          </c:val>
          <c:extLst>
            <c:ext xmlns:c16="http://schemas.microsoft.com/office/drawing/2014/chart" uri="{C3380CC4-5D6E-409C-BE32-E72D297353CC}">
              <c16:uniqueId val="{00000008-823A-434E-88EA-5592D4C72BE2}"/>
            </c:ext>
          </c:extLst>
        </c:ser>
        <c:ser>
          <c:idx val="9"/>
          <c:order val="9"/>
          <c:tx>
            <c:strRef>
              <c:f>Sheet2!$A$11</c:f>
              <c:strCache>
                <c:ptCount val="1"/>
                <c:pt idx="0">
                  <c:v>MCH</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Sheet2!$B$11</c:f>
              <c:numCache>
                <c:formatCode>General</c:formatCode>
                <c:ptCount val="1"/>
                <c:pt idx="0">
                  <c:v>2699670</c:v>
                </c:pt>
              </c:numCache>
            </c:numRef>
          </c:val>
          <c:extLst>
            <c:ext xmlns:c16="http://schemas.microsoft.com/office/drawing/2014/chart" uri="{C3380CC4-5D6E-409C-BE32-E72D297353CC}">
              <c16:uniqueId val="{00000009-823A-434E-88EA-5592D4C72BE2}"/>
            </c:ext>
          </c:extLst>
        </c:ser>
        <c:ser>
          <c:idx val="10"/>
          <c:order val="10"/>
          <c:tx>
            <c:strRef>
              <c:f>Sheet2!$A$12</c:f>
              <c:strCache>
                <c:ptCount val="1"/>
                <c:pt idx="0">
                  <c:v>MCHC</c:v>
                </c:pt>
              </c:strCache>
            </c:strRef>
          </c:tx>
          <c:spPr>
            <a:solidFill>
              <a:schemeClr val="accent5">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Sheet2!$B$12</c:f>
              <c:numCache>
                <c:formatCode>General</c:formatCode>
                <c:ptCount val="1"/>
                <c:pt idx="0">
                  <c:v>2699670</c:v>
                </c:pt>
              </c:numCache>
            </c:numRef>
          </c:val>
          <c:extLst>
            <c:ext xmlns:c16="http://schemas.microsoft.com/office/drawing/2014/chart" uri="{C3380CC4-5D6E-409C-BE32-E72D297353CC}">
              <c16:uniqueId val="{0000000A-823A-434E-88EA-5592D4C72BE2}"/>
            </c:ext>
          </c:extLst>
        </c:ser>
        <c:ser>
          <c:idx val="11"/>
          <c:order val="11"/>
          <c:tx>
            <c:strRef>
              <c:f>Sheet2!$A$13</c:f>
              <c:strCache>
                <c:ptCount val="1"/>
                <c:pt idx="0">
                  <c:v>NEUTROPHIL%</c:v>
                </c:pt>
              </c:strCache>
            </c:strRef>
          </c:tx>
          <c:spPr>
            <a:solidFill>
              <a:schemeClr val="accent6">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Sheet2!$B$13</c:f>
              <c:numCache>
                <c:formatCode>General</c:formatCode>
                <c:ptCount val="1"/>
                <c:pt idx="0">
                  <c:v>2509260</c:v>
                </c:pt>
              </c:numCache>
            </c:numRef>
          </c:val>
          <c:extLst>
            <c:ext xmlns:c16="http://schemas.microsoft.com/office/drawing/2014/chart" uri="{C3380CC4-5D6E-409C-BE32-E72D297353CC}">
              <c16:uniqueId val="{0000000B-823A-434E-88EA-5592D4C72BE2}"/>
            </c:ext>
          </c:extLst>
        </c:ser>
        <c:ser>
          <c:idx val="12"/>
          <c:order val="12"/>
          <c:tx>
            <c:strRef>
              <c:f>Sheet2!$A$14</c:f>
              <c:strCache>
                <c:ptCount val="1"/>
                <c:pt idx="0">
                  <c:v>NEUTROPHIL ABS</c:v>
                </c:pt>
              </c:strCache>
            </c:strRef>
          </c:tx>
          <c:spPr>
            <a:solidFill>
              <a:schemeClr val="accent1">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Sheet2!$B$14</c:f>
              <c:numCache>
                <c:formatCode>General</c:formatCode>
                <c:ptCount val="1"/>
                <c:pt idx="0">
                  <c:v>2509182</c:v>
                </c:pt>
              </c:numCache>
            </c:numRef>
          </c:val>
          <c:extLst>
            <c:ext xmlns:c16="http://schemas.microsoft.com/office/drawing/2014/chart" uri="{C3380CC4-5D6E-409C-BE32-E72D297353CC}">
              <c16:uniqueId val="{0000000C-823A-434E-88EA-5592D4C72BE2}"/>
            </c:ext>
          </c:extLst>
        </c:ser>
        <c:ser>
          <c:idx val="13"/>
          <c:order val="13"/>
          <c:tx>
            <c:strRef>
              <c:f>Sheet2!$A$15</c:f>
              <c:strCache>
                <c:ptCount val="1"/>
                <c:pt idx="0">
                  <c:v>LYMPHOCYTE%</c:v>
                </c:pt>
              </c:strCache>
            </c:strRef>
          </c:tx>
          <c:spPr>
            <a:solidFill>
              <a:schemeClr val="accent2">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Sheet2!$B$15</c:f>
              <c:numCache>
                <c:formatCode>General</c:formatCode>
                <c:ptCount val="1"/>
                <c:pt idx="0">
                  <c:v>2506359</c:v>
                </c:pt>
              </c:numCache>
            </c:numRef>
          </c:val>
          <c:extLst>
            <c:ext xmlns:c16="http://schemas.microsoft.com/office/drawing/2014/chart" uri="{C3380CC4-5D6E-409C-BE32-E72D297353CC}">
              <c16:uniqueId val="{0000000D-823A-434E-88EA-5592D4C72BE2}"/>
            </c:ext>
          </c:extLst>
        </c:ser>
        <c:ser>
          <c:idx val="14"/>
          <c:order val="14"/>
          <c:tx>
            <c:strRef>
              <c:f>Sheet2!$A$16</c:f>
              <c:strCache>
                <c:ptCount val="1"/>
                <c:pt idx="0">
                  <c:v>LYMPHOCYTE ABS</c:v>
                </c:pt>
              </c:strCache>
            </c:strRef>
          </c:tx>
          <c:spPr>
            <a:solidFill>
              <a:schemeClr val="accent3">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Sheet2!$B$16</c:f>
              <c:numCache>
                <c:formatCode>General</c:formatCode>
                <c:ptCount val="1"/>
                <c:pt idx="0">
                  <c:v>2506267</c:v>
                </c:pt>
              </c:numCache>
            </c:numRef>
          </c:val>
          <c:extLst>
            <c:ext xmlns:c16="http://schemas.microsoft.com/office/drawing/2014/chart" uri="{C3380CC4-5D6E-409C-BE32-E72D297353CC}">
              <c16:uniqueId val="{0000000E-823A-434E-88EA-5592D4C72BE2}"/>
            </c:ext>
          </c:extLst>
        </c:ser>
        <c:ser>
          <c:idx val="15"/>
          <c:order val="15"/>
          <c:tx>
            <c:strRef>
              <c:f>Sheet2!$A$17</c:f>
              <c:strCache>
                <c:ptCount val="1"/>
                <c:pt idx="0">
                  <c:v>MONOCYTE%</c:v>
                </c:pt>
              </c:strCache>
            </c:strRef>
          </c:tx>
          <c:spPr>
            <a:solidFill>
              <a:schemeClr val="accent4">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Sheet2!$B$17</c:f>
              <c:numCache>
                <c:formatCode>General</c:formatCode>
                <c:ptCount val="1"/>
                <c:pt idx="0">
                  <c:v>2485383</c:v>
                </c:pt>
              </c:numCache>
            </c:numRef>
          </c:val>
          <c:extLst>
            <c:ext xmlns:c16="http://schemas.microsoft.com/office/drawing/2014/chart" uri="{C3380CC4-5D6E-409C-BE32-E72D297353CC}">
              <c16:uniqueId val="{0000000F-823A-434E-88EA-5592D4C72BE2}"/>
            </c:ext>
          </c:extLst>
        </c:ser>
        <c:ser>
          <c:idx val="16"/>
          <c:order val="16"/>
          <c:tx>
            <c:strRef>
              <c:f>Sheet2!$A$18</c:f>
              <c:strCache>
                <c:ptCount val="1"/>
                <c:pt idx="0">
                  <c:v>MONOCYTE ABS</c:v>
                </c:pt>
              </c:strCache>
            </c:strRef>
          </c:tx>
          <c:spPr>
            <a:solidFill>
              <a:schemeClr val="accent5">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Sheet2!$B$18</c:f>
              <c:numCache>
                <c:formatCode>General</c:formatCode>
                <c:ptCount val="1"/>
                <c:pt idx="0">
                  <c:v>2485167</c:v>
                </c:pt>
              </c:numCache>
            </c:numRef>
          </c:val>
          <c:extLst>
            <c:ext xmlns:c16="http://schemas.microsoft.com/office/drawing/2014/chart" uri="{C3380CC4-5D6E-409C-BE32-E72D297353CC}">
              <c16:uniqueId val="{00000010-823A-434E-88EA-5592D4C72BE2}"/>
            </c:ext>
          </c:extLst>
        </c:ser>
        <c:ser>
          <c:idx val="17"/>
          <c:order val="17"/>
          <c:tx>
            <c:strRef>
              <c:f>Sheet2!$A$19</c:f>
              <c:strCache>
                <c:ptCount val="1"/>
                <c:pt idx="0">
                  <c:v>INRBC</c:v>
                </c:pt>
              </c:strCache>
            </c:strRef>
          </c:tx>
          <c:spPr>
            <a:solidFill>
              <a:schemeClr val="accent6">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Sheet2!$B$19</c:f>
              <c:numCache>
                <c:formatCode>General</c:formatCode>
                <c:ptCount val="1"/>
                <c:pt idx="0">
                  <c:v>2076944</c:v>
                </c:pt>
              </c:numCache>
            </c:numRef>
          </c:val>
          <c:extLst>
            <c:ext xmlns:c16="http://schemas.microsoft.com/office/drawing/2014/chart" uri="{C3380CC4-5D6E-409C-BE32-E72D297353CC}">
              <c16:uniqueId val="{00000011-823A-434E-88EA-5592D4C72BE2}"/>
            </c:ext>
          </c:extLst>
        </c:ser>
        <c:ser>
          <c:idx val="18"/>
          <c:order val="18"/>
          <c:tx>
            <c:strRef>
              <c:f>Sheet2!$A$20</c:f>
              <c:strCache>
                <c:ptCount val="1"/>
                <c:pt idx="0">
                  <c:v>METAMYELOCYTE%</c:v>
                </c:pt>
              </c:strCache>
            </c:strRef>
          </c:tx>
          <c:spPr>
            <a:solidFill>
              <a:schemeClr val="accent1">
                <a:lumMod val="80000"/>
                <a:alpha val="85000"/>
              </a:schemeClr>
            </a:solidFill>
            <a:ln w="9525" cap="flat" cmpd="sng" algn="ctr">
              <a:solidFill>
                <a:schemeClr val="lt1">
                  <a:alpha val="50000"/>
                </a:schemeClr>
              </a:solidFill>
              <a:round/>
            </a:ln>
            <a:effectLst/>
          </c:spPr>
          <c:invertIfNegative val="0"/>
          <c:dLbls>
            <c:dLbl>
              <c:idx val="0"/>
              <c:layout>
                <c:manualLayout>
                  <c:x val="-7.0347411887718633E-2"/>
                  <c:y val="-4.4737746230210079E-3"/>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4243232977765847E-2"/>
                      <c:h val="3.6818316209363391E-2"/>
                    </c:manualLayout>
                  </c15:layout>
                </c:ext>
                <c:ext xmlns:c16="http://schemas.microsoft.com/office/drawing/2014/chart" uri="{C3380CC4-5D6E-409C-BE32-E72D297353CC}">
                  <c16:uniqueId val="{00000012-823A-434E-88EA-5592D4C72BE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Sheet2!$B$20</c:f>
              <c:numCache>
                <c:formatCode>General</c:formatCode>
                <c:ptCount val="1"/>
                <c:pt idx="0">
                  <c:v>258623</c:v>
                </c:pt>
              </c:numCache>
            </c:numRef>
          </c:val>
          <c:extLst>
            <c:ext xmlns:c16="http://schemas.microsoft.com/office/drawing/2014/chart" uri="{C3380CC4-5D6E-409C-BE32-E72D297353CC}">
              <c16:uniqueId val="{00000013-823A-434E-88EA-5592D4C72BE2}"/>
            </c:ext>
          </c:extLst>
        </c:ser>
        <c:dLbls>
          <c:dLblPos val="inEnd"/>
          <c:showLegendKey val="0"/>
          <c:showVal val="1"/>
          <c:showCatName val="0"/>
          <c:showSerName val="0"/>
          <c:showPercent val="0"/>
          <c:showBubbleSize val="0"/>
        </c:dLbls>
        <c:gapWidth val="65"/>
        <c:axId val="2096186335"/>
        <c:axId val="2091725279"/>
      </c:barChart>
      <c:catAx>
        <c:axId val="2096186335"/>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91725279"/>
        <c:crosses val="autoZero"/>
        <c:auto val="1"/>
        <c:lblAlgn val="ctr"/>
        <c:lblOffset val="100"/>
        <c:noMultiLvlLbl val="0"/>
      </c:catAx>
      <c:valAx>
        <c:axId val="209172527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96186335"/>
        <c:crosses val="autoZero"/>
        <c:crossBetween val="between"/>
      </c:valAx>
      <c:spPr>
        <a:noFill/>
        <a:ln>
          <a:noFill/>
        </a:ln>
        <a:effectLst/>
      </c:spPr>
    </c:plotArea>
    <c:legend>
      <c:legendPos val="b"/>
      <c:layout>
        <c:manualLayout>
          <c:xMode val="edge"/>
          <c:yMode val="edge"/>
          <c:x val="0.10997902482062892"/>
          <c:y val="0.77015012788205939"/>
          <c:w val="0.86883687636297047"/>
          <c:h val="0.210695841790725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radarChart>
        <c:radarStyle val="marker"/>
        <c:varyColors val="0"/>
        <c:ser>
          <c:idx val="0"/>
          <c:order val="0"/>
          <c:tx>
            <c:strRef>
              <c:f>Sheet2!$B$1</c:f>
              <c:strCache>
                <c:ptCount val="1"/>
                <c:pt idx="0">
                  <c:v>Number of Records</c:v>
                </c:pt>
              </c:strCache>
            </c:strRef>
          </c:tx>
          <c:spPr>
            <a:ln w="15875" cap="rnd">
              <a:solidFill>
                <a:schemeClr val="accent1"/>
              </a:solidFill>
              <a:round/>
            </a:ln>
            <a:effectLst/>
          </c:spPr>
          <c:marker>
            <c:symbol val="none"/>
          </c:marker>
          <c:cat>
            <c:strRef>
              <c:f>Sheet2!$A$2:$A$20</c:f>
              <c:strCache>
                <c:ptCount val="19"/>
                <c:pt idx="0">
                  <c:v>WBC</c:v>
                </c:pt>
                <c:pt idx="1">
                  <c:v>RBC</c:v>
                </c:pt>
                <c:pt idx="2">
                  <c:v>MCV</c:v>
                </c:pt>
                <c:pt idx="3">
                  <c:v>RDW-CV</c:v>
                </c:pt>
                <c:pt idx="4">
                  <c:v>RDW-SD</c:v>
                </c:pt>
                <c:pt idx="5">
                  <c:v>PLATELET COUNT</c:v>
                </c:pt>
                <c:pt idx="6">
                  <c:v>MPV</c:v>
                </c:pt>
                <c:pt idx="7">
                  <c:v>HEMOGLOBIN</c:v>
                </c:pt>
                <c:pt idx="8">
                  <c:v>HEMATOCRIT</c:v>
                </c:pt>
                <c:pt idx="9">
                  <c:v>MCH</c:v>
                </c:pt>
                <c:pt idx="10">
                  <c:v>MCHC</c:v>
                </c:pt>
                <c:pt idx="11">
                  <c:v>NEUTROPHIL%</c:v>
                </c:pt>
                <c:pt idx="12">
                  <c:v>NEUTROPHIL ABS</c:v>
                </c:pt>
                <c:pt idx="13">
                  <c:v>LYMPHOCYTE%</c:v>
                </c:pt>
                <c:pt idx="14">
                  <c:v>LYMPHOCYTE ABS</c:v>
                </c:pt>
                <c:pt idx="15">
                  <c:v>MONOCYTE%</c:v>
                </c:pt>
                <c:pt idx="16">
                  <c:v>MONOCYTE ABS</c:v>
                </c:pt>
                <c:pt idx="17">
                  <c:v>INRBC</c:v>
                </c:pt>
                <c:pt idx="18">
                  <c:v>METAMYELOCYTE%</c:v>
                </c:pt>
              </c:strCache>
            </c:strRef>
          </c:cat>
          <c:val>
            <c:numRef>
              <c:f>Sheet2!$B$2:$B$20</c:f>
              <c:numCache>
                <c:formatCode>General</c:formatCode>
                <c:ptCount val="19"/>
                <c:pt idx="0">
                  <c:v>3036131</c:v>
                </c:pt>
                <c:pt idx="1">
                  <c:v>3036085</c:v>
                </c:pt>
                <c:pt idx="2">
                  <c:v>3036084</c:v>
                </c:pt>
                <c:pt idx="3">
                  <c:v>3035885</c:v>
                </c:pt>
                <c:pt idx="4">
                  <c:v>3035883</c:v>
                </c:pt>
                <c:pt idx="5">
                  <c:v>2707943</c:v>
                </c:pt>
                <c:pt idx="6">
                  <c:v>2705307</c:v>
                </c:pt>
                <c:pt idx="7">
                  <c:v>2701581</c:v>
                </c:pt>
                <c:pt idx="8">
                  <c:v>2701002</c:v>
                </c:pt>
                <c:pt idx="9">
                  <c:v>2699670</c:v>
                </c:pt>
                <c:pt idx="10">
                  <c:v>2699670</c:v>
                </c:pt>
                <c:pt idx="11">
                  <c:v>2509260</c:v>
                </c:pt>
                <c:pt idx="12">
                  <c:v>2509182</c:v>
                </c:pt>
                <c:pt idx="13">
                  <c:v>2506359</c:v>
                </c:pt>
                <c:pt idx="14">
                  <c:v>2506267</c:v>
                </c:pt>
                <c:pt idx="15">
                  <c:v>2485383</c:v>
                </c:pt>
                <c:pt idx="16">
                  <c:v>2485167</c:v>
                </c:pt>
                <c:pt idx="17">
                  <c:v>2076944</c:v>
                </c:pt>
                <c:pt idx="18">
                  <c:v>258623</c:v>
                </c:pt>
              </c:numCache>
            </c:numRef>
          </c:val>
          <c:extLst>
            <c:ext xmlns:c16="http://schemas.microsoft.com/office/drawing/2014/chart" uri="{C3380CC4-5D6E-409C-BE32-E72D297353CC}">
              <c16:uniqueId val="{00000000-037E-4815-8F1A-490671B70117}"/>
            </c:ext>
          </c:extLst>
        </c:ser>
        <c:dLbls>
          <c:showLegendKey val="0"/>
          <c:showVal val="0"/>
          <c:showCatName val="0"/>
          <c:showSerName val="0"/>
          <c:showPercent val="0"/>
          <c:showBubbleSize val="0"/>
        </c:dLbls>
        <c:axId val="1107806799"/>
        <c:axId val="1037547279"/>
      </c:radarChart>
      <c:catAx>
        <c:axId val="110780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7547279"/>
        <c:crosses val="autoZero"/>
        <c:auto val="1"/>
        <c:lblAlgn val="ctr"/>
        <c:lblOffset val="100"/>
        <c:noMultiLvlLbl val="0"/>
      </c:catAx>
      <c:valAx>
        <c:axId val="103754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0780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186350" tIns="46575" rIns="186350" bIns="465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186350" tIns="46575" rIns="186350" bIns="4657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lvl1pPr marL="457200" marR="0" lvl="0" indent="-228600" algn="l" rtl="0">
              <a:lnSpc>
                <a:spcPct val="100000"/>
              </a:lnSpc>
              <a:spcBef>
                <a:spcPts val="90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98450" algn="l" rtl="0">
              <a:lnSpc>
                <a:spcPct val="100000"/>
              </a:lnSpc>
              <a:spcBef>
                <a:spcPts val="45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45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45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186350" tIns="46575" rIns="186350" bIns="465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a:extLst>
            <a:ext uri="{FF2B5EF4-FFF2-40B4-BE49-F238E27FC236}">
              <a16:creationId xmlns:a16="http://schemas.microsoft.com/office/drawing/2014/main" id="{7FEA769B-D254-D9D9-3BAA-315B91DD035B}"/>
            </a:ext>
          </a:extLst>
        </p:cNvPr>
        <p:cNvGrpSpPr/>
        <p:nvPr/>
      </p:nvGrpSpPr>
      <p:grpSpPr>
        <a:xfrm>
          <a:off x="0" y="0"/>
          <a:ext cx="0" cy="0"/>
          <a:chOff x="0" y="0"/>
          <a:chExt cx="0" cy="0"/>
        </a:xfrm>
      </p:grpSpPr>
      <p:sp>
        <p:nvSpPr>
          <p:cNvPr id="986" name="Google Shape;986;p44:notes">
            <a:extLst>
              <a:ext uri="{FF2B5EF4-FFF2-40B4-BE49-F238E27FC236}">
                <a16:creationId xmlns:a16="http://schemas.microsoft.com/office/drawing/2014/main" id="{C7237F31-E624-A250-60FB-A7913C077FEF}"/>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87" name="Google Shape;987;p44:notes">
            <a:extLst>
              <a:ext uri="{FF2B5EF4-FFF2-40B4-BE49-F238E27FC236}">
                <a16:creationId xmlns:a16="http://schemas.microsoft.com/office/drawing/2014/main" id="{30027AD1-CA8F-2DC2-AD8B-C96B22599472}"/>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13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91" name="Google Shape;191;p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4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87" name="Google Shape;987;p4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4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4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Of my presentation</a:t>
            </a:r>
            <a:endParaRPr/>
          </a:p>
        </p:txBody>
      </p:sp>
      <p:sp>
        <p:nvSpPr>
          <p:cNvPr id="995" name="Google Shape;995;p45: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4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4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b="0"/>
              <a:t>the onset of therapy-related leukemia in potential tMN patients.</a:t>
            </a:r>
            <a:endParaRPr/>
          </a:p>
          <a:p>
            <a:pPr marL="0" marR="0" lvl="0" indent="0" algn="l" rtl="0">
              <a:lnSpc>
                <a:spcPct val="100000"/>
              </a:lnSpc>
              <a:spcBef>
                <a:spcPts val="0"/>
              </a:spcBef>
              <a:spcAft>
                <a:spcPts val="0"/>
              </a:spcAft>
              <a:buClr>
                <a:schemeClr val="dk1"/>
              </a:buClr>
              <a:buSzPts val="1200"/>
              <a:buFont typeface="Arial"/>
              <a:buNone/>
            </a:pPr>
            <a:endParaRPr b="0"/>
          </a:p>
          <a:p>
            <a:pPr marL="0" marR="0" lvl="0" indent="0" algn="l" rtl="0">
              <a:lnSpc>
                <a:spcPct val="100000"/>
              </a:lnSpc>
              <a:spcBef>
                <a:spcPts val="0"/>
              </a:spcBef>
              <a:spcAft>
                <a:spcPts val="0"/>
              </a:spcAft>
              <a:buClr>
                <a:schemeClr val="dk1"/>
              </a:buClr>
              <a:buSzPts val="1200"/>
              <a:buFont typeface="Arial"/>
              <a:buNone/>
            </a:pPr>
            <a:r>
              <a:rPr lang="en-US" b="0"/>
              <a:t>A race of time</a:t>
            </a:r>
            <a:endParaRPr/>
          </a:p>
          <a:p>
            <a:pPr marL="0" lvl="0" indent="0" algn="l" rtl="0">
              <a:lnSpc>
                <a:spcPct val="100000"/>
              </a:lnSpc>
              <a:spcBef>
                <a:spcPts val="900"/>
              </a:spcBef>
              <a:spcAft>
                <a:spcPts val="0"/>
              </a:spcAft>
              <a:buSzPts val="1400"/>
              <a:buNone/>
            </a:pPr>
            <a:endParaRPr/>
          </a:p>
        </p:txBody>
      </p:sp>
      <p:sp>
        <p:nvSpPr>
          <p:cNvPr id="1003" name="Google Shape;1003;p46: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Data introduction</a:t>
            </a:r>
            <a:endParaRPr/>
          </a:p>
        </p:txBody>
      </p:sp>
      <p:sp>
        <p:nvSpPr>
          <p:cNvPr id="1033" name="Google Shape;1033;p47: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4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055" name="Google Shape;1055;p4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079" name="Google Shape;1079;p4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5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100" name="Google Shape;1100;p5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5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p5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108" name="Google Shape;1108;p51: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107</a:t>
            </a:fld>
            <a:endParaRPr>
              <a:solidFill>
                <a:srgbClr val="000000"/>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5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5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116" name="Google Shape;1116;p52: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108</a:t>
            </a:fld>
            <a:endParaRPr>
              <a:solidFill>
                <a:srgbClr val="000000"/>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5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p5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125" name="Google Shape;1125;p53: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109</a:t>
            </a:fld>
            <a:endParaRPr>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00" name="Google Shape;200;p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5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p5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133" name="Google Shape;1133;p54: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110</a:t>
            </a:fld>
            <a:endParaRPr>
              <a:solidFill>
                <a:srgbClr val="000000"/>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5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p5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142" name="Google Shape;1142;p55: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111</a:t>
            </a:fld>
            <a:endParaRPr>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5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5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150" name="Google Shape;1150;p56: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112</a:t>
            </a:fld>
            <a:endParaRPr>
              <a:solidFill>
                <a:srgbClr val="000000"/>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5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158" name="Google Shape;1158;p5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09" name="Google Shape;209;p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58" name="Google Shape;158;p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55dbcca47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2a55dbcca47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18" name="Google Shape;218;g2a55dbcca47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2. So not necessarily the result of </a:t>
            </a:r>
            <a:endParaRPr/>
          </a:p>
        </p:txBody>
      </p:sp>
      <p:sp>
        <p:nvSpPr>
          <p:cNvPr id="228" name="Google Shape;228;p11: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55dbcca47_0_4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2a55dbcca47_0_4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37" name="Google Shape;237;g2a55dbcca47_0_4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62e7f3235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2a62e7f3235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46" name="Google Shape;246;g2a62e7f3235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62e7f3235_1_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a62e7f3235_1_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57" name="Google Shape;257;g2a62e7f3235_1_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a62e7f3235_0_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2a62e7f3235_0_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67" name="Google Shape;267;g2a62e7f3235_0_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a:extLst>
            <a:ext uri="{FF2B5EF4-FFF2-40B4-BE49-F238E27FC236}">
              <a16:creationId xmlns:a16="http://schemas.microsoft.com/office/drawing/2014/main" id="{AC5F5DCD-5BC6-8277-88A7-8A6476585905}"/>
            </a:ext>
          </a:extLst>
        </p:cNvPr>
        <p:cNvGrpSpPr/>
        <p:nvPr/>
      </p:nvGrpSpPr>
      <p:grpSpPr>
        <a:xfrm>
          <a:off x="0" y="0"/>
          <a:ext cx="0" cy="0"/>
          <a:chOff x="0" y="0"/>
          <a:chExt cx="0" cy="0"/>
        </a:xfrm>
      </p:grpSpPr>
      <p:sp>
        <p:nvSpPr>
          <p:cNvPr id="993" name="Google Shape;993;p45:notes">
            <a:extLst>
              <a:ext uri="{FF2B5EF4-FFF2-40B4-BE49-F238E27FC236}">
                <a16:creationId xmlns:a16="http://schemas.microsoft.com/office/drawing/2014/main" id="{7B46477D-C878-A7A5-B45B-8E7ED52CA59F}"/>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45:notes">
            <a:extLst>
              <a:ext uri="{FF2B5EF4-FFF2-40B4-BE49-F238E27FC236}">
                <a16:creationId xmlns:a16="http://schemas.microsoft.com/office/drawing/2014/main" id="{2E89507D-0B22-52D9-CC7E-DFF9728E8B3B}"/>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Of my presentation</a:t>
            </a:r>
            <a:endParaRPr/>
          </a:p>
        </p:txBody>
      </p:sp>
      <p:sp>
        <p:nvSpPr>
          <p:cNvPr id="995" name="Google Shape;995;p45:notes">
            <a:extLst>
              <a:ext uri="{FF2B5EF4-FFF2-40B4-BE49-F238E27FC236}">
                <a16:creationId xmlns:a16="http://schemas.microsoft.com/office/drawing/2014/main" id="{79D719F3-683D-45EA-D3CC-8C2BC660326D}"/>
              </a:ext>
            </a:extLst>
          </p:cNvPr>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70276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755756be2_0_7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2a755756be2_0_7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79" name="Google Shape;279;g2a755756be2_0_7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87" name="Google Shape;287;p1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755756be2_0_1: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96" name="Google Shape;296;g2a755756be2_0_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755756be2_0_1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05" name="Google Shape;305;g2a755756be2_0_1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55dbcca47_0_5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a55dbcca47_0_5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15" name="Google Shape;315;g2a55dbcca47_0_5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a55dbcca47_0_3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2a55dbcca47_0_3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r>
              <a:rPr lang="en-US"/>
              <a:t>More fluctuations in data, not generating a smooth line</a:t>
            </a:r>
            <a:endParaRPr/>
          </a:p>
          <a:p>
            <a:pPr marL="0" lvl="0" indent="0" algn="l" rtl="0">
              <a:lnSpc>
                <a:spcPct val="100000"/>
              </a:lnSpc>
              <a:spcBef>
                <a:spcPts val="900"/>
              </a:spcBef>
              <a:spcAft>
                <a:spcPts val="0"/>
              </a:spcAft>
              <a:buSzPts val="1400"/>
              <a:buNone/>
            </a:pPr>
            <a:r>
              <a:rPr lang="en-US"/>
              <a:t>Special patterns in MPV</a:t>
            </a:r>
            <a:endParaRPr/>
          </a:p>
        </p:txBody>
      </p:sp>
      <p:sp>
        <p:nvSpPr>
          <p:cNvPr id="324" name="Google Shape;324;g2a55dbcca47_0_3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a755756be2_0_4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a755756be2_0_47: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37" name="Google Shape;337;g2a755756be2_0_47: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a755756be2_0_8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2a755756be2_0_8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47" name="Google Shape;347;g2a755756be2_0_8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a755756be2_0_11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2a755756be2_0_11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56" name="Google Shape;356;g2a755756be2_0_11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a755756be2_0_12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2a755756be2_0_12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65" name="Google Shape;365;g2a755756be2_0_12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a:extLst>
            <a:ext uri="{FF2B5EF4-FFF2-40B4-BE49-F238E27FC236}">
              <a16:creationId xmlns:a16="http://schemas.microsoft.com/office/drawing/2014/main" id="{579F6880-ED28-0A06-8613-6CE659BAB065}"/>
            </a:ext>
          </a:extLst>
        </p:cNvPr>
        <p:cNvGrpSpPr/>
        <p:nvPr/>
      </p:nvGrpSpPr>
      <p:grpSpPr>
        <a:xfrm>
          <a:off x="0" y="0"/>
          <a:ext cx="0" cy="0"/>
          <a:chOff x="0" y="0"/>
          <a:chExt cx="0" cy="0"/>
        </a:xfrm>
      </p:grpSpPr>
      <p:sp>
        <p:nvSpPr>
          <p:cNvPr id="1001" name="Google Shape;1001;p46:notes">
            <a:extLst>
              <a:ext uri="{FF2B5EF4-FFF2-40B4-BE49-F238E27FC236}">
                <a16:creationId xmlns:a16="http://schemas.microsoft.com/office/drawing/2014/main" id="{46442B91-F093-7793-B79A-8612968B31A3}"/>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46:notes">
            <a:extLst>
              <a:ext uri="{FF2B5EF4-FFF2-40B4-BE49-F238E27FC236}">
                <a16:creationId xmlns:a16="http://schemas.microsoft.com/office/drawing/2014/main" id="{F8230C5C-ED42-44E0-8762-FEEE6EC685D0}"/>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b="0"/>
              <a:t>the onset of therapy-related leukemia in potential tMN patients.</a:t>
            </a:r>
            <a:endParaRPr/>
          </a:p>
          <a:p>
            <a:pPr marL="0" marR="0" lvl="0" indent="0" algn="l" rtl="0">
              <a:lnSpc>
                <a:spcPct val="100000"/>
              </a:lnSpc>
              <a:spcBef>
                <a:spcPts val="0"/>
              </a:spcBef>
              <a:spcAft>
                <a:spcPts val="0"/>
              </a:spcAft>
              <a:buClr>
                <a:schemeClr val="dk1"/>
              </a:buClr>
              <a:buSzPts val="1200"/>
              <a:buFont typeface="Arial"/>
              <a:buNone/>
            </a:pPr>
            <a:endParaRPr b="0"/>
          </a:p>
          <a:p>
            <a:pPr marL="0" marR="0" lvl="0" indent="0" algn="l" rtl="0">
              <a:lnSpc>
                <a:spcPct val="100000"/>
              </a:lnSpc>
              <a:spcBef>
                <a:spcPts val="0"/>
              </a:spcBef>
              <a:spcAft>
                <a:spcPts val="0"/>
              </a:spcAft>
              <a:buClr>
                <a:schemeClr val="dk1"/>
              </a:buClr>
              <a:buSzPts val="1200"/>
              <a:buFont typeface="Arial"/>
              <a:buNone/>
            </a:pPr>
            <a:r>
              <a:rPr lang="en-US" b="0"/>
              <a:t>A race of time</a:t>
            </a:r>
            <a:endParaRPr/>
          </a:p>
          <a:p>
            <a:pPr marL="0" lvl="0" indent="0" algn="l" rtl="0">
              <a:lnSpc>
                <a:spcPct val="100000"/>
              </a:lnSpc>
              <a:spcBef>
                <a:spcPts val="900"/>
              </a:spcBef>
              <a:spcAft>
                <a:spcPts val="0"/>
              </a:spcAft>
              <a:buSzPts val="1400"/>
              <a:buNone/>
            </a:pPr>
            <a:endParaRPr/>
          </a:p>
        </p:txBody>
      </p:sp>
      <p:sp>
        <p:nvSpPr>
          <p:cNvPr id="1003" name="Google Shape;1003;p46:notes">
            <a:extLst>
              <a:ext uri="{FF2B5EF4-FFF2-40B4-BE49-F238E27FC236}">
                <a16:creationId xmlns:a16="http://schemas.microsoft.com/office/drawing/2014/main" id="{C8E66CCD-0603-1351-5CB7-82DDF634689E}"/>
              </a:ext>
            </a:extLst>
          </p:cNvPr>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78300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a755756be2_0_9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2a755756be2_0_9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74" name="Google Shape;374;g2a755756be2_0_9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a755756be2_0_13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2a755756be2_0_13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83" name="Google Shape;383;g2a755756be2_0_13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755756be2_0_5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2a755756be2_0_5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92" name="Google Shape;392;g2a755756be2_0_5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a755756be2_0_13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2a755756be2_0_131: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We capture the pattern better</a:t>
            </a:r>
            <a:endParaRPr>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If minimizing false positives is crucial, the model with higher specificity might be preferred; </a:t>
            </a:r>
            <a:endParaRPr>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if detecting all positive cases is more critical, a model with higher sensitivity might be favored. </a:t>
            </a:r>
            <a:endParaRPr>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In our case, we need to correctly identifying the positive cases</a:t>
            </a:r>
            <a:endParaRPr/>
          </a:p>
        </p:txBody>
      </p:sp>
      <p:sp>
        <p:nvSpPr>
          <p:cNvPr id="401" name="Google Shape;401;g2a755756be2_0_131: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a831a7ef0f_1_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a831a7ef0f_1_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12" name="Google Shape;412;g2a831a7ef0f_1_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a831a7ef0f_1_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a831a7ef0f_1_1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21" name="Google Shape;421;g2a831a7ef0f_1_1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a755756be2_0_7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a755756be2_0_7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31" name="Google Shape;431;g2a755756be2_0_7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49" name="Google Shape;449;p12: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57" name="Google Shape;457;p1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68" name="Google Shape;468;p1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C73D2AA6-95A1-6B3A-5885-169EFC54F0A3}"/>
            </a:ext>
          </a:extLst>
        </p:cNvPr>
        <p:cNvGrpSpPr/>
        <p:nvPr/>
      </p:nvGrpSpPr>
      <p:grpSpPr>
        <a:xfrm>
          <a:off x="0" y="0"/>
          <a:ext cx="0" cy="0"/>
          <a:chOff x="0" y="0"/>
          <a:chExt cx="0" cy="0"/>
        </a:xfrm>
      </p:grpSpPr>
      <p:sp>
        <p:nvSpPr>
          <p:cNvPr id="1031" name="Google Shape;1031;p47:notes">
            <a:extLst>
              <a:ext uri="{FF2B5EF4-FFF2-40B4-BE49-F238E27FC236}">
                <a16:creationId xmlns:a16="http://schemas.microsoft.com/office/drawing/2014/main" id="{4CA73885-5AA5-9CE4-C940-082F4FD1A9B1}"/>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7:notes">
            <a:extLst>
              <a:ext uri="{FF2B5EF4-FFF2-40B4-BE49-F238E27FC236}">
                <a16:creationId xmlns:a16="http://schemas.microsoft.com/office/drawing/2014/main" id="{0220CCE9-C0A0-DABB-A7EE-A470A54DAA93}"/>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Data introduction</a:t>
            </a:r>
            <a:endParaRPr/>
          </a:p>
        </p:txBody>
      </p:sp>
      <p:sp>
        <p:nvSpPr>
          <p:cNvPr id="1033" name="Google Shape;1033;p47:notes">
            <a:extLst>
              <a:ext uri="{FF2B5EF4-FFF2-40B4-BE49-F238E27FC236}">
                <a16:creationId xmlns:a16="http://schemas.microsoft.com/office/drawing/2014/main" id="{92E2758E-2D2E-51AD-41E4-031575F6B9BD}"/>
              </a:ext>
            </a:extLst>
          </p:cNvPr>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57709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79" name="Google Shape;479;p1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89" name="Google Shape;489;p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1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98" name="Google Shape;498;p17: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ad1409bac1_0_2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g2ad1409bac1_0_2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13" name="Google Shape;513;g2ad1409bac1_0_2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ad1409bac1_0_3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2ad1409bac1_0_3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22" name="Google Shape;522;g2ad1409bac1_0_3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a831a7ef0f_1_2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a831a7ef0f_1_2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31" name="Google Shape;531;g2a831a7ef0f_1_2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ad1622d973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2ad1622d973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40" name="Google Shape;540;g2ad1622d973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ad1409bac1_0_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2ad1409bac1_0_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49" name="Google Shape;549;g2ad1409bac1_0_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ad1409bac1_0_4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ad1409bac1_0_4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58" name="Google Shape;558;g2ad1409bac1_0_4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884525846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2a884525846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67" name="Google Shape;567;g2a884525846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68AB56F1-0102-8612-127E-6F8BA0805221}"/>
            </a:ext>
          </a:extLst>
        </p:cNvPr>
        <p:cNvGrpSpPr/>
        <p:nvPr/>
      </p:nvGrpSpPr>
      <p:grpSpPr>
        <a:xfrm>
          <a:off x="0" y="0"/>
          <a:ext cx="0" cy="0"/>
          <a:chOff x="0" y="0"/>
          <a:chExt cx="0" cy="0"/>
        </a:xfrm>
      </p:grpSpPr>
      <p:sp>
        <p:nvSpPr>
          <p:cNvPr id="1054" name="Google Shape;1054;p48:notes">
            <a:extLst>
              <a:ext uri="{FF2B5EF4-FFF2-40B4-BE49-F238E27FC236}">
                <a16:creationId xmlns:a16="http://schemas.microsoft.com/office/drawing/2014/main" id="{7FFCF564-A6B2-0194-EAE1-FBACFBE4E73C}"/>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055" name="Google Shape;1055;p48:notes">
            <a:extLst>
              <a:ext uri="{FF2B5EF4-FFF2-40B4-BE49-F238E27FC236}">
                <a16:creationId xmlns:a16="http://schemas.microsoft.com/office/drawing/2014/main" id="{4F6B43AF-2D52-BA12-1188-89B3A0F7BEA5}"/>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7729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75" name="Google Shape;575;p1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83" name="Google Shape;583;p1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91" name="Google Shape;591;p2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600" name="Google Shape;600;p21: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08" name="Google Shape;608;p2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16" name="Google Shape;616;p2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a1380c5f26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2a1380c5f26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24" name="Google Shape;624;g2a1380c5f26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a1380c5f26_0_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g2a1380c5f26_0_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33" name="Google Shape;633;g2a1380c5f26_0_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1380c5f26_0_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2a1380c5f26_0_1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43" name="Google Shape;643;g2a1380c5f26_0_1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a1380c5f26_0_2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2a1380c5f26_0_2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51" name="Google Shape;651;g2a1380c5f26_0_2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a:extLst>
            <a:ext uri="{FF2B5EF4-FFF2-40B4-BE49-F238E27FC236}">
              <a16:creationId xmlns:a16="http://schemas.microsoft.com/office/drawing/2014/main" id="{268294A6-0D62-A20E-B090-F02E0FB8DC0F}"/>
            </a:ext>
          </a:extLst>
        </p:cNvPr>
        <p:cNvGrpSpPr/>
        <p:nvPr/>
      </p:nvGrpSpPr>
      <p:grpSpPr>
        <a:xfrm>
          <a:off x="0" y="0"/>
          <a:ext cx="0" cy="0"/>
          <a:chOff x="0" y="0"/>
          <a:chExt cx="0" cy="0"/>
        </a:xfrm>
      </p:grpSpPr>
      <p:sp>
        <p:nvSpPr>
          <p:cNvPr id="1078" name="Google Shape;1078;p49:notes">
            <a:extLst>
              <a:ext uri="{FF2B5EF4-FFF2-40B4-BE49-F238E27FC236}">
                <a16:creationId xmlns:a16="http://schemas.microsoft.com/office/drawing/2014/main" id="{93C787F4-7C0F-6B4B-A3EB-27E0399C31F0}"/>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079" name="Google Shape;1079;p49:notes">
            <a:extLst>
              <a:ext uri="{FF2B5EF4-FFF2-40B4-BE49-F238E27FC236}">
                <a16:creationId xmlns:a16="http://schemas.microsoft.com/office/drawing/2014/main" id="{8ED80CC4-63CE-41E0-1930-42DFF04B9326}"/>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94023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a1380c5f26_0_7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2a1380c5f26_0_7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59" name="Google Shape;659;g2a1380c5f26_0_7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a1380c5f26_0_7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a1380c5f26_0_7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68" name="Google Shape;668;g2a1380c5f26_0_7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a1380c5f26_0_5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g2a1380c5f26_0_5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79" name="Google Shape;679;g2a1380c5f26_0_5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a22035105a_0_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2a22035105a_0_7: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87" name="Google Shape;687;g2a22035105a_0_7: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a22035105a_0_1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2a22035105a_0_1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95" name="Google Shape;695;g2a22035105a_0_1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a22035105a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2a22035105a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04" name="Google Shape;704;g2a22035105a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a22035105a_1_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2a22035105a_1_1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12" name="Google Shape;712;g2a22035105a_1_1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a22035105a_0_3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2a22035105a_0_3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20" name="Google Shape;720;g2a22035105a_0_3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a22035105a_0_5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g2a22035105a_0_5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28" name="Google Shape;728;g2a22035105a_0_5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a22035105a_0_4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g2a22035105a_0_4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36" name="Google Shape;736;g2a22035105a_0_4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65" name="Google Shape;165;p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a1380c5f26_0_6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2a1380c5f26_0_6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44" name="Google Shape;744;g2a1380c5f26_0_63: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22035105a_1_2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2a22035105a_1_2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52" name="Google Shape;752;g2a22035105a_1_2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a22035105a_0_6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g2a22035105a_0_6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60" name="Google Shape;760;g2a22035105a_0_63: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a22035105a_1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2a22035105a_1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68" name="Google Shape;768;g2a22035105a_1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a22035105a_0_3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83" name="Google Shape;783;g2a22035105a_0_3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90" name="Google Shape;790;p2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2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98" name="Google Shape;798;p2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06" name="Google Shape;806;p2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625bedd3b8_0_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2625bedd3b8_0_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14" name="Google Shape;814;g2625bedd3b8_0_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625bedd3b8_0_1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2625bedd3b8_0_1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22" name="Google Shape;822;g2625bedd3b8_0_1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74" name="Google Shape;174;p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30" name="Google Shape;830;p2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2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38" name="Google Shape;838;p2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a22035105a_1_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2a22035105a_1_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46" name="Google Shape;846;g2a22035105a_1_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54" name="Google Shape;854;p2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3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63" name="Google Shape;863;p3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70" name="Google Shape;870;p3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3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77" name="Google Shape;877;p3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a1380c5f26_0_3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g2a1380c5f26_0_3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85" name="Google Shape;885;g2a1380c5f26_0_33: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a1380c5f26_0_4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g2a1380c5f26_0_4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93" name="Google Shape;893;g2a1380c5f26_0_4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3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00" name="Google Shape;900;p3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83" name="Google Shape;183;p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3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07" name="Google Shape;907;p3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3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14" name="Google Shape;914;p3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3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21" name="Google Shape;921;p3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3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28" name="Google Shape;928;p3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3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36" name="Google Shape;936;p3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3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45" name="Google Shape;945;p3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4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p4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953" name="Google Shape;953;p40: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96</a:t>
            </a:fld>
            <a:endParaRPr>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4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4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137160" lvl="1" indent="-67310" algn="l" rtl="0">
              <a:lnSpc>
                <a:spcPct val="100000"/>
              </a:lnSpc>
              <a:spcBef>
                <a:spcPts val="0"/>
              </a:spcBef>
              <a:spcAft>
                <a:spcPts val="0"/>
              </a:spcAft>
              <a:buClr>
                <a:schemeClr val="dk1"/>
              </a:buClr>
              <a:buSzPts val="1100"/>
              <a:buNone/>
            </a:pPr>
            <a:endParaRPr/>
          </a:p>
        </p:txBody>
      </p:sp>
      <p:sp>
        <p:nvSpPr>
          <p:cNvPr id="961" name="Google Shape;961;p41: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97</a:t>
            </a:fld>
            <a:endParaRPr>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4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4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971" name="Google Shape;971;p42: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98</a:t>
            </a:fld>
            <a:endParaRPr>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4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4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979" name="Google Shape;979;p43: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99</a:t>
            </a:fld>
            <a:endParaRPr>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wo Content" type="twoObj">
  <p:cSld name="TWO_OBJECTS">
    <p:bg>
      <p:bgPr>
        <a:solidFill>
          <a:schemeClr val="lt1"/>
        </a:solidFill>
        <a:effectLst/>
      </p:bgPr>
    </p:bg>
    <p:spTree>
      <p:nvGrpSpPr>
        <p:cNvPr id="1" name="Shape 14"/>
        <p:cNvGrpSpPr/>
        <p:nvPr/>
      </p:nvGrpSpPr>
      <p:grpSpPr>
        <a:xfrm>
          <a:off x="0" y="0"/>
          <a:ext cx="0" cy="0"/>
          <a:chOff x="0" y="0"/>
          <a:chExt cx="0" cy="0"/>
        </a:xfrm>
      </p:grpSpPr>
      <p:sp>
        <p:nvSpPr>
          <p:cNvPr id="15" name="Google Shape;15;p61"/>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61"/>
          <p:cNvSpPr txBox="1">
            <a:spLocks noGrp="1"/>
          </p:cNvSpPr>
          <p:nvPr>
            <p:ph type="body" idx="1"/>
          </p:nvPr>
        </p:nvSpPr>
        <p:spPr>
          <a:xfrm>
            <a:off x="485775" y="1108472"/>
            <a:ext cx="3977640" cy="3484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solidFill>
                  <a:schemeClr val="dk1"/>
                </a:solidFill>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61"/>
          <p:cNvSpPr txBox="1">
            <a:spLocks noGrp="1"/>
          </p:cNvSpPr>
          <p:nvPr>
            <p:ph type="body" idx="2"/>
          </p:nvPr>
        </p:nvSpPr>
        <p:spPr>
          <a:xfrm>
            <a:off x="4826855" y="1108471"/>
            <a:ext cx="3977640" cy="3484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solidFill>
                  <a:schemeClr val="dk1"/>
                </a:solidFill>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6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61"/>
          <p:cNvSpPr/>
          <p:nvPr/>
        </p:nvSpPr>
        <p:spPr>
          <a:xfrm>
            <a:off x="-1" y="4667593"/>
            <a:ext cx="635562" cy="481364"/>
          </a:xfrm>
          <a:custGeom>
            <a:avLst/>
            <a:gdLst/>
            <a:ahLst/>
            <a:cxnLst/>
            <a:rect l="l" t="t" r="r" b="b"/>
            <a:pathLst>
              <a:path w="847416" h="641818" extrusionOk="0">
                <a:moveTo>
                  <a:pt x="0" y="0"/>
                </a:moveTo>
                <a:lnTo>
                  <a:pt x="471658" y="0"/>
                </a:lnTo>
                <a:lnTo>
                  <a:pt x="847416" y="641818"/>
                </a:lnTo>
                <a:lnTo>
                  <a:pt x="0" y="6418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0" name="Google Shape;20;p61"/>
          <p:cNvSpPr/>
          <p:nvPr/>
        </p:nvSpPr>
        <p:spPr>
          <a:xfrm>
            <a:off x="635563" y="4667593"/>
            <a:ext cx="8508437" cy="481364"/>
          </a:xfrm>
          <a:custGeom>
            <a:avLst/>
            <a:gdLst/>
            <a:ahLst/>
            <a:cxnLst/>
            <a:rect l="l" t="t" r="r" b="b"/>
            <a:pathLst>
              <a:path w="11344583" h="641819" extrusionOk="0">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 name="Google Shape;21;p61"/>
          <p:cNvSpPr txBox="1"/>
          <p:nvPr/>
        </p:nvSpPr>
        <p:spPr>
          <a:xfrm>
            <a:off x="7101348" y="4667593"/>
            <a:ext cx="1697908" cy="47590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Arial"/>
              <a:buNone/>
            </a:pPr>
            <a:r>
              <a:rPr lang="en-US" sz="750" b="0" i="0" u="none" strike="noStrike" cap="none">
                <a:solidFill>
                  <a:schemeClr val="lt1"/>
                </a:solidFill>
                <a:latin typeface="Arial"/>
                <a:ea typeface="Arial"/>
                <a:cs typeface="Arial"/>
                <a:sym typeface="Arial"/>
              </a:rPr>
              <a:t>MD ANDERSON CANCER CENTER</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411481" y="514350"/>
            <a:ext cx="8320703" cy="6400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72"/>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2"/>
          <p:cNvSpPr txBox="1">
            <a:spLocks noGrp="1"/>
          </p:cNvSpPr>
          <p:nvPr>
            <p:ph type="body" idx="1"/>
          </p:nvPr>
        </p:nvSpPr>
        <p:spPr>
          <a:xfrm>
            <a:off x="411479" y="1463040"/>
            <a:ext cx="3931920" cy="3383280"/>
          </a:xfrm>
          <a:prstGeom prst="rect">
            <a:avLst/>
          </a:prstGeom>
          <a:noFill/>
          <a:ln>
            <a:noFill/>
          </a:ln>
        </p:spPr>
        <p:txBody>
          <a:bodyPr spcFirstLastPara="1" wrap="square" lIns="0" tIns="0" rIns="137150" bIns="0" anchor="t" anchorCtr="0">
            <a:noAutofit/>
          </a:bodyPr>
          <a:lstStyle>
            <a:lvl1pPr marL="457200" lvl="0" indent="-228600" algn="l">
              <a:lnSpc>
                <a:spcPct val="100000"/>
              </a:lnSpc>
              <a:spcBef>
                <a:spcPts val="1200"/>
              </a:spcBef>
              <a:spcAft>
                <a:spcPts val="0"/>
              </a:spcAft>
              <a:buClr>
                <a:schemeClr val="dk1"/>
              </a:buClr>
              <a:buSzPts val="1800"/>
              <a:buNone/>
              <a:defRPr sz="1800"/>
            </a:lvl1pPr>
            <a:lvl2pPr marL="914400" lvl="1" indent="-342900" algn="l">
              <a:lnSpc>
                <a:spcPct val="100000"/>
              </a:lnSpc>
              <a:spcBef>
                <a:spcPts val="900"/>
              </a:spcBef>
              <a:spcAft>
                <a:spcPts val="0"/>
              </a:spcAft>
              <a:buClr>
                <a:schemeClr val="dk1"/>
              </a:buClr>
              <a:buSzPts val="1800"/>
              <a:buChar char="•"/>
              <a:defRPr sz="1800"/>
            </a:lvl2pPr>
            <a:lvl3pPr marL="1371600" lvl="2" indent="-330200" algn="l">
              <a:lnSpc>
                <a:spcPct val="100000"/>
              </a:lnSpc>
              <a:spcBef>
                <a:spcPts val="600"/>
              </a:spcBef>
              <a:spcAft>
                <a:spcPts val="0"/>
              </a:spcAft>
              <a:buClr>
                <a:schemeClr val="dk1"/>
              </a:buClr>
              <a:buSzPts val="1600"/>
              <a:buChar char="•"/>
              <a:defRPr sz="1600"/>
            </a:lvl3pPr>
            <a:lvl4pPr marL="1828800" lvl="3" indent="-317500" algn="l">
              <a:lnSpc>
                <a:spcPct val="100000"/>
              </a:lnSpc>
              <a:spcBef>
                <a:spcPts val="600"/>
              </a:spcBef>
              <a:spcAft>
                <a:spcPts val="0"/>
              </a:spcAft>
              <a:buClr>
                <a:schemeClr val="dk1"/>
              </a:buClr>
              <a:buSzPts val="1400"/>
              <a:buChar char="•"/>
              <a:defRPr sz="1400"/>
            </a:lvl4pPr>
            <a:lvl5pPr marL="2286000" lvl="4" indent="-304800" algn="l">
              <a:lnSpc>
                <a:spcPct val="100000"/>
              </a:lnSpc>
              <a:spcBef>
                <a:spcPts val="240"/>
              </a:spcBef>
              <a:spcAft>
                <a:spcPts val="0"/>
              </a:spcAft>
              <a:buClr>
                <a:schemeClr val="lt1"/>
              </a:buClr>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 name="Google Shape;96;p72"/>
          <p:cNvSpPr txBox="1">
            <a:spLocks noGrp="1"/>
          </p:cNvSpPr>
          <p:nvPr>
            <p:ph type="body" idx="2"/>
          </p:nvPr>
        </p:nvSpPr>
        <p:spPr>
          <a:xfrm>
            <a:off x="4800263" y="1463040"/>
            <a:ext cx="3931920" cy="3383280"/>
          </a:xfrm>
          <a:prstGeom prst="rect">
            <a:avLst/>
          </a:prstGeom>
          <a:noFill/>
          <a:ln>
            <a:noFill/>
          </a:ln>
        </p:spPr>
        <p:txBody>
          <a:bodyPr spcFirstLastPara="1" wrap="square" lIns="0" tIns="0" rIns="137150" bIns="0" anchor="t" anchorCtr="0">
            <a:noAutofit/>
          </a:bodyPr>
          <a:lstStyle>
            <a:lvl1pPr marL="457200" lvl="0" indent="-228600" algn="l">
              <a:lnSpc>
                <a:spcPct val="100000"/>
              </a:lnSpc>
              <a:spcBef>
                <a:spcPts val="1400"/>
              </a:spcBef>
              <a:spcAft>
                <a:spcPts val="0"/>
              </a:spcAft>
              <a:buClr>
                <a:schemeClr val="dk1"/>
              </a:buClr>
              <a:buSzPts val="1800"/>
              <a:buNone/>
              <a:defRPr sz="1800"/>
            </a:lvl1pPr>
            <a:lvl2pPr marL="914400" lvl="1" indent="-342900" algn="l">
              <a:lnSpc>
                <a:spcPct val="100000"/>
              </a:lnSpc>
              <a:spcBef>
                <a:spcPts val="900"/>
              </a:spcBef>
              <a:spcAft>
                <a:spcPts val="0"/>
              </a:spcAft>
              <a:buClr>
                <a:schemeClr val="dk1"/>
              </a:buClr>
              <a:buSzPts val="1800"/>
              <a:buChar char="•"/>
              <a:defRPr sz="1800"/>
            </a:lvl2pPr>
            <a:lvl3pPr marL="1371600" lvl="2" indent="-330200" algn="l">
              <a:lnSpc>
                <a:spcPct val="100000"/>
              </a:lnSpc>
              <a:spcBef>
                <a:spcPts val="600"/>
              </a:spcBef>
              <a:spcAft>
                <a:spcPts val="0"/>
              </a:spcAft>
              <a:buClr>
                <a:schemeClr val="dk1"/>
              </a:buClr>
              <a:buSzPts val="1600"/>
              <a:buChar char="•"/>
              <a:defRPr sz="1600"/>
            </a:lvl3pPr>
            <a:lvl4pPr marL="1828800" lvl="3" indent="-317500" algn="l">
              <a:lnSpc>
                <a:spcPct val="100000"/>
              </a:lnSpc>
              <a:spcBef>
                <a:spcPts val="600"/>
              </a:spcBef>
              <a:spcAft>
                <a:spcPts val="0"/>
              </a:spcAft>
              <a:buClr>
                <a:schemeClr val="dk1"/>
              </a:buClr>
              <a:buSzPts val="1400"/>
              <a:buChar char="•"/>
              <a:defRPr sz="1400"/>
            </a:lvl4pPr>
            <a:lvl5pPr marL="2286000" lvl="4" indent="-304800" algn="l">
              <a:lnSpc>
                <a:spcPct val="100000"/>
              </a:lnSpc>
              <a:spcBef>
                <a:spcPts val="240"/>
              </a:spcBef>
              <a:spcAft>
                <a:spcPts val="0"/>
              </a:spcAft>
              <a:buClr>
                <a:schemeClr val="lt1"/>
              </a:buClr>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97" name="Google Shape;97;p72"/>
          <p:cNvCxnSpPr/>
          <p:nvPr/>
        </p:nvCxnSpPr>
        <p:spPr>
          <a:xfrm>
            <a:off x="0" y="297740"/>
            <a:ext cx="270933" cy="0"/>
          </a:xfrm>
          <a:prstGeom prst="straightConnector1">
            <a:avLst/>
          </a:prstGeom>
          <a:noFill/>
          <a:ln w="44450" cap="flat" cmpd="sng">
            <a:solidFill>
              <a:schemeClr val="dk2"/>
            </a:solidFill>
            <a:prstDash val="solid"/>
            <a:round/>
            <a:headEnd type="none" w="sm" len="sm"/>
            <a:tailEnd type="none" w="sm" len="sm"/>
          </a:ln>
        </p:spPr>
      </p:cxnSp>
      <p:sp>
        <p:nvSpPr>
          <p:cNvPr id="98" name="Google Shape;98;p72"/>
          <p:cNvSpPr txBox="1"/>
          <p:nvPr/>
        </p:nvSpPr>
        <p:spPr>
          <a:xfrm>
            <a:off x="414860" y="216949"/>
            <a:ext cx="822960"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63666A"/>
                </a:solidFill>
                <a:latin typeface="Arial"/>
                <a:ea typeface="Arial"/>
                <a:cs typeface="Arial"/>
                <a:sym typeface="Arial"/>
              </a:rPr>
              <a:t>MD Anderson </a:t>
            </a:r>
            <a:endParaRPr sz="1400" b="0" i="0" u="none" strike="noStrike" cap="none">
              <a:solidFill>
                <a:srgbClr val="000000"/>
              </a:solidFill>
              <a:latin typeface="Arial"/>
              <a:ea typeface="Arial"/>
              <a:cs typeface="Arial"/>
              <a:sym typeface="Arial"/>
            </a:endParaRPr>
          </a:p>
        </p:txBody>
      </p:sp>
      <p:cxnSp>
        <p:nvCxnSpPr>
          <p:cNvPr id="99" name="Google Shape;99;p72"/>
          <p:cNvCxnSpPr/>
          <p:nvPr/>
        </p:nvCxnSpPr>
        <p:spPr>
          <a:xfrm>
            <a:off x="1316419" y="216949"/>
            <a:ext cx="0" cy="164592"/>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73"/>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7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73"/>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4" name="Google Shape;104;p73"/>
          <p:cNvCxnSpPr/>
          <p:nvPr/>
        </p:nvCxnSpPr>
        <p:spPr>
          <a:xfrm>
            <a:off x="0" y="297740"/>
            <a:ext cx="270933" cy="0"/>
          </a:xfrm>
          <a:prstGeom prst="straightConnector1">
            <a:avLst/>
          </a:prstGeom>
          <a:noFill/>
          <a:ln w="44450" cap="flat" cmpd="sng">
            <a:solidFill>
              <a:schemeClr val="dk2"/>
            </a:solidFill>
            <a:prstDash val="solid"/>
            <a:round/>
            <a:headEnd type="none" w="sm" len="sm"/>
            <a:tailEnd type="none" w="sm" len="sm"/>
          </a:ln>
        </p:spPr>
      </p:cxnSp>
      <p:sp>
        <p:nvSpPr>
          <p:cNvPr id="105" name="Google Shape;105;p73"/>
          <p:cNvSpPr txBox="1"/>
          <p:nvPr/>
        </p:nvSpPr>
        <p:spPr>
          <a:xfrm>
            <a:off x="414860" y="216949"/>
            <a:ext cx="822960"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63666A"/>
                </a:solidFill>
                <a:latin typeface="Arial"/>
                <a:ea typeface="Arial"/>
                <a:cs typeface="Arial"/>
                <a:sym typeface="Arial"/>
              </a:rPr>
              <a:t>MD Anderson </a:t>
            </a:r>
            <a:endParaRPr sz="1400" b="0" i="0" u="none" strike="noStrike" cap="none">
              <a:solidFill>
                <a:srgbClr val="000000"/>
              </a:solidFill>
              <a:latin typeface="Arial"/>
              <a:ea typeface="Arial"/>
              <a:cs typeface="Arial"/>
              <a:sym typeface="Arial"/>
            </a:endParaRPr>
          </a:p>
        </p:txBody>
      </p:sp>
      <p:cxnSp>
        <p:nvCxnSpPr>
          <p:cNvPr id="106" name="Google Shape;106;p73"/>
          <p:cNvCxnSpPr/>
          <p:nvPr/>
        </p:nvCxnSpPr>
        <p:spPr>
          <a:xfrm>
            <a:off x="1316419" y="216949"/>
            <a:ext cx="0" cy="164592"/>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old Statement">
  <p:cSld name="Bold Statement">
    <p:bg>
      <p:bgPr>
        <a:solidFill>
          <a:schemeClr val="accent1"/>
        </a:solidFill>
        <a:effectLst/>
      </p:bgPr>
    </p:bg>
    <p:spTree>
      <p:nvGrpSpPr>
        <p:cNvPr id="1" name="Shape 107"/>
        <p:cNvGrpSpPr/>
        <p:nvPr/>
      </p:nvGrpSpPr>
      <p:grpSpPr>
        <a:xfrm>
          <a:off x="0" y="0"/>
          <a:ext cx="0" cy="0"/>
          <a:chOff x="0" y="0"/>
          <a:chExt cx="0" cy="0"/>
        </a:xfrm>
      </p:grpSpPr>
      <p:sp>
        <p:nvSpPr>
          <p:cNvPr id="108" name="Google Shape;108;p74"/>
          <p:cNvSpPr txBox="1">
            <a:spLocks noGrp="1"/>
          </p:cNvSpPr>
          <p:nvPr>
            <p:ph type="body" idx="1"/>
          </p:nvPr>
        </p:nvSpPr>
        <p:spPr>
          <a:xfrm>
            <a:off x="411481" y="1216152"/>
            <a:ext cx="8317603" cy="265176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1200"/>
              </a:spcBef>
              <a:spcAft>
                <a:spcPts val="0"/>
              </a:spcAft>
              <a:buClr>
                <a:schemeClr val="lt1"/>
              </a:buClr>
              <a:buSzPts val="2600"/>
              <a:buNone/>
              <a:defRPr sz="2600" b="1">
                <a:solidFill>
                  <a:schemeClr val="lt1"/>
                </a:solidFill>
                <a:latin typeface="Arial"/>
                <a:ea typeface="Arial"/>
                <a:cs typeface="Arial"/>
                <a:sym typeface="Arial"/>
              </a:defRPr>
            </a:lvl1pPr>
            <a:lvl2pPr marL="914400" lvl="1" indent="-342900" algn="l">
              <a:lnSpc>
                <a:spcPct val="100000"/>
              </a:lnSpc>
              <a:spcBef>
                <a:spcPts val="600"/>
              </a:spcBef>
              <a:spcAft>
                <a:spcPts val="0"/>
              </a:spcAft>
              <a:buClr>
                <a:srgbClr val="FFFFFF"/>
              </a:buClr>
              <a:buSzPts val="1800"/>
              <a:buChar char="•"/>
              <a:defRPr sz="1800">
                <a:solidFill>
                  <a:srgbClr val="FFFFFF"/>
                </a:solidFill>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74"/>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74"/>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11" name="Google Shape;111;p74"/>
          <p:cNvCxnSpPr/>
          <p:nvPr/>
        </p:nvCxnSpPr>
        <p:spPr>
          <a:xfrm>
            <a:off x="1" y="299245"/>
            <a:ext cx="270933" cy="0"/>
          </a:xfrm>
          <a:prstGeom prst="straightConnector1">
            <a:avLst/>
          </a:prstGeom>
          <a:noFill/>
          <a:ln w="44450" cap="flat" cmpd="sng">
            <a:solidFill>
              <a:schemeClr val="lt1"/>
            </a:solidFill>
            <a:prstDash val="solid"/>
            <a:round/>
            <a:headEnd type="none" w="sm" len="sm"/>
            <a:tailEnd type="none" w="sm" len="sm"/>
          </a:ln>
        </p:spPr>
      </p:cxnSp>
      <p:sp>
        <p:nvSpPr>
          <p:cNvPr id="112" name="Google Shape;112;p74"/>
          <p:cNvSpPr txBox="1"/>
          <p:nvPr/>
        </p:nvSpPr>
        <p:spPr>
          <a:xfrm>
            <a:off x="414860" y="218454"/>
            <a:ext cx="822960"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Arial"/>
                <a:ea typeface="Arial"/>
                <a:cs typeface="Arial"/>
                <a:sym typeface="Arial"/>
              </a:rPr>
              <a:t>MD Anderson </a:t>
            </a:r>
            <a:endParaRPr sz="1400" b="0" i="0" u="none" strike="noStrike" cap="none">
              <a:solidFill>
                <a:srgbClr val="000000"/>
              </a:solidFill>
              <a:latin typeface="Arial"/>
              <a:ea typeface="Arial"/>
              <a:cs typeface="Arial"/>
              <a:sym typeface="Arial"/>
            </a:endParaRPr>
          </a:p>
        </p:txBody>
      </p:sp>
      <p:cxnSp>
        <p:nvCxnSpPr>
          <p:cNvPr id="113" name="Google Shape;113;p74"/>
          <p:cNvCxnSpPr/>
          <p:nvPr/>
        </p:nvCxnSpPr>
        <p:spPr>
          <a:xfrm>
            <a:off x="1316419" y="216949"/>
            <a:ext cx="0" cy="164592"/>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114"/>
        <p:cNvGrpSpPr/>
        <p:nvPr/>
      </p:nvGrpSpPr>
      <p:grpSpPr>
        <a:xfrm>
          <a:off x="0" y="0"/>
          <a:ext cx="0" cy="0"/>
          <a:chOff x="0" y="0"/>
          <a:chExt cx="0" cy="0"/>
        </a:xfrm>
      </p:grpSpPr>
      <p:sp>
        <p:nvSpPr>
          <p:cNvPr id="115" name="Google Shape;115;p68"/>
          <p:cNvSpPr/>
          <p:nvPr/>
        </p:nvSpPr>
        <p:spPr>
          <a:xfrm>
            <a:off x="0" y="1"/>
            <a:ext cx="9144000" cy="39354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16" name="Google Shape;116;p68"/>
          <p:cNvSpPr txBox="1">
            <a:spLocks noGrp="1"/>
          </p:cNvSpPr>
          <p:nvPr>
            <p:ph type="ctrTitle"/>
          </p:nvPr>
        </p:nvSpPr>
        <p:spPr>
          <a:xfrm>
            <a:off x="470297" y="1492624"/>
            <a:ext cx="8344250" cy="106231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ED8B00"/>
              </a:buClr>
              <a:buSzPts val="3000"/>
              <a:buFont typeface="Arial"/>
              <a:buNone/>
              <a:defRPr sz="3000" b="1">
                <a:solidFill>
                  <a:srgbClr val="ED8B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68"/>
          <p:cNvSpPr txBox="1">
            <a:spLocks noGrp="1"/>
          </p:cNvSpPr>
          <p:nvPr>
            <p:ph type="subTitle" idx="1"/>
          </p:nvPr>
        </p:nvSpPr>
        <p:spPr>
          <a:xfrm>
            <a:off x="470298" y="2560329"/>
            <a:ext cx="8344249" cy="619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100"/>
              <a:buNone/>
              <a:defRPr sz="2100">
                <a:solidFill>
                  <a:schemeClr val="lt1"/>
                </a:solidFill>
                <a:latin typeface="Arial"/>
                <a:ea typeface="Arial"/>
                <a:cs typeface="Arial"/>
                <a:sym typeface="Arial"/>
              </a:defRPr>
            </a:lvl1pPr>
            <a:lvl2pPr lvl="1" algn="ctr">
              <a:lnSpc>
                <a:spcPct val="100000"/>
              </a:lnSpc>
              <a:spcBef>
                <a:spcPts val="900"/>
              </a:spcBef>
              <a:spcAft>
                <a:spcPts val="0"/>
              </a:spcAft>
              <a:buClr>
                <a:schemeClr val="dk1"/>
              </a:buClr>
              <a:buSzPts val="1500"/>
              <a:buNone/>
              <a:defRPr sz="1500"/>
            </a:lvl2pPr>
            <a:lvl3pPr lvl="2" algn="ctr">
              <a:lnSpc>
                <a:spcPct val="100000"/>
              </a:lnSpc>
              <a:spcBef>
                <a:spcPts val="600"/>
              </a:spcBef>
              <a:spcAft>
                <a:spcPts val="0"/>
              </a:spcAft>
              <a:buClr>
                <a:schemeClr val="dk1"/>
              </a:buClr>
              <a:buSzPts val="1350"/>
              <a:buNone/>
              <a:defRPr sz="1350"/>
            </a:lvl3pPr>
            <a:lvl4pPr lvl="3" algn="ctr">
              <a:lnSpc>
                <a:spcPct val="100000"/>
              </a:lnSpc>
              <a:spcBef>
                <a:spcPts val="600"/>
              </a:spcBef>
              <a:spcAft>
                <a:spcPts val="0"/>
              </a:spcAft>
              <a:buClr>
                <a:schemeClr val="dk1"/>
              </a:buClr>
              <a:buSzPts val="1200"/>
              <a:buNone/>
              <a:defRPr sz="1200"/>
            </a:lvl4pPr>
            <a:lvl5pPr lvl="4" algn="ctr">
              <a:lnSpc>
                <a:spcPct val="100000"/>
              </a:lnSpc>
              <a:spcBef>
                <a:spcPts val="240"/>
              </a:spcBef>
              <a:spcAft>
                <a:spcPts val="0"/>
              </a:spcAft>
              <a:buClr>
                <a:schemeClr val="lt1"/>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118" name="Google Shape;118;p6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19" name="Google Shape;119;p68"/>
          <p:cNvGrpSpPr/>
          <p:nvPr/>
        </p:nvGrpSpPr>
        <p:grpSpPr>
          <a:xfrm>
            <a:off x="0" y="3390035"/>
            <a:ext cx="9144000" cy="545418"/>
            <a:chOff x="0" y="4520046"/>
            <a:chExt cx="12192000" cy="727224"/>
          </a:xfrm>
        </p:grpSpPr>
        <p:sp>
          <p:nvSpPr>
            <p:cNvPr id="120" name="Google Shape;120;p68"/>
            <p:cNvSpPr/>
            <p:nvPr/>
          </p:nvSpPr>
          <p:spPr>
            <a:xfrm rot="10800000">
              <a:off x="0" y="4520046"/>
              <a:ext cx="10557160" cy="727224"/>
            </a:xfrm>
            <a:custGeom>
              <a:avLst/>
              <a:gdLst/>
              <a:ahLst/>
              <a:cxnLst/>
              <a:rect l="l" t="t" r="r" b="b"/>
              <a:pathLst>
                <a:path w="10557160" h="727224" extrusionOk="0">
                  <a:moveTo>
                    <a:pt x="10557160" y="727224"/>
                  </a:moveTo>
                  <a:lnTo>
                    <a:pt x="425760" y="727224"/>
                  </a:lnTo>
                  <a:lnTo>
                    <a:pt x="0" y="0"/>
                  </a:lnTo>
                  <a:lnTo>
                    <a:pt x="10557160" y="0"/>
                  </a:lnTo>
                  <a:lnTo>
                    <a:pt x="10557160" y="727224"/>
                  </a:lnTo>
                  <a:close/>
                </a:path>
              </a:pathLst>
            </a:custGeom>
            <a:solidFill>
              <a:srgbClr val="D0D0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1" name="Google Shape;121;p68"/>
            <p:cNvSpPr/>
            <p:nvPr/>
          </p:nvSpPr>
          <p:spPr>
            <a:xfrm rot="10800000">
              <a:off x="10557162" y="4520046"/>
              <a:ext cx="1634838" cy="727224"/>
            </a:xfrm>
            <a:custGeom>
              <a:avLst/>
              <a:gdLst/>
              <a:ahLst/>
              <a:cxnLst/>
              <a:rect l="l" t="t" r="r" b="b"/>
              <a:pathLst>
                <a:path w="1634838" h="727224" extrusionOk="0">
                  <a:moveTo>
                    <a:pt x="1209078" y="727224"/>
                  </a:moveTo>
                  <a:lnTo>
                    <a:pt x="0" y="727224"/>
                  </a:lnTo>
                  <a:lnTo>
                    <a:pt x="0" y="0"/>
                  </a:lnTo>
                  <a:lnTo>
                    <a:pt x="1634838" y="0"/>
                  </a:lnTo>
                  <a:lnTo>
                    <a:pt x="1209078" y="727224"/>
                  </a:lnTo>
                  <a:close/>
                </a:path>
              </a:pathLst>
            </a:custGeom>
            <a:solidFill>
              <a:srgbClr val="D0D0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pic>
        <p:nvPicPr>
          <p:cNvPr id="122" name="Google Shape;122;p68"/>
          <p:cNvPicPr preferRelativeResize="0"/>
          <p:nvPr/>
        </p:nvPicPr>
        <p:blipFill rotWithShape="1">
          <a:blip r:embed="rId2">
            <a:alphaModFix/>
          </a:blip>
          <a:srcRect/>
          <a:stretch/>
        </p:blipFill>
        <p:spPr>
          <a:xfrm>
            <a:off x="7155146" y="4156174"/>
            <a:ext cx="1525020" cy="738703"/>
          </a:xfrm>
          <a:prstGeom prst="rect">
            <a:avLst/>
          </a:prstGeom>
          <a:noFill/>
          <a:ln>
            <a:noFill/>
          </a:ln>
        </p:spPr>
      </p:pic>
      <p:sp>
        <p:nvSpPr>
          <p:cNvPr id="123" name="Google Shape;123;p68"/>
          <p:cNvSpPr txBox="1">
            <a:spLocks noGrp="1"/>
          </p:cNvSpPr>
          <p:nvPr>
            <p:ph type="body" idx="2"/>
          </p:nvPr>
        </p:nvSpPr>
        <p:spPr>
          <a:xfrm>
            <a:off x="470297" y="4089798"/>
            <a:ext cx="6315804" cy="539353"/>
          </a:xfrm>
          <a:prstGeom prst="rect">
            <a:avLst/>
          </a:prstGeom>
          <a:noFill/>
          <a:ln>
            <a:noFill/>
          </a:ln>
        </p:spPr>
        <p:txBody>
          <a:bodyPr spcFirstLastPara="1" wrap="square" lIns="0" tIns="0" rIns="0" bIns="91425" anchor="t" anchorCtr="0">
            <a:noAutofit/>
          </a:bodyPr>
          <a:lstStyle>
            <a:lvl1pPr marL="457200" lvl="0" indent="-228600" algn="l">
              <a:lnSpc>
                <a:spcPct val="100000"/>
              </a:lnSpc>
              <a:spcBef>
                <a:spcPts val="0"/>
              </a:spcBef>
              <a:spcAft>
                <a:spcPts val="0"/>
              </a:spcAft>
              <a:buClr>
                <a:schemeClr val="dk1"/>
              </a:buClr>
              <a:buSzPts val="1500"/>
              <a:buNone/>
              <a:defRPr sz="1500" b="1">
                <a:latin typeface="Arial"/>
                <a:ea typeface="Arial"/>
                <a:cs typeface="Arial"/>
                <a:sym typeface="Arial"/>
              </a:defRPr>
            </a:lvl1pPr>
            <a:lvl2pPr marL="914400" lvl="1" indent="-228600" algn="l">
              <a:lnSpc>
                <a:spcPct val="100000"/>
              </a:lnSpc>
              <a:spcBef>
                <a:spcPts val="0"/>
              </a:spcBef>
              <a:spcAft>
                <a:spcPts val="0"/>
              </a:spcAft>
              <a:buClr>
                <a:schemeClr val="dk1"/>
              </a:buClr>
              <a:buSzPts val="1350"/>
              <a:buNone/>
              <a:defRPr sz="1350" i="1">
                <a:latin typeface="Arial"/>
                <a:ea typeface="Arial"/>
                <a:cs typeface="Arial"/>
                <a:sym typeface="Arial"/>
              </a:defRPr>
            </a:lvl2pPr>
            <a:lvl3pPr marL="1371600" lvl="2" indent="-228600" algn="l">
              <a:lnSpc>
                <a:spcPct val="100000"/>
              </a:lnSpc>
              <a:spcBef>
                <a:spcPts val="0"/>
              </a:spcBef>
              <a:spcAft>
                <a:spcPts val="0"/>
              </a:spcAft>
              <a:buClr>
                <a:schemeClr val="dk1"/>
              </a:buClr>
              <a:buSzPts val="1350"/>
              <a:buNone/>
              <a:defRPr sz="1350" i="1">
                <a:latin typeface="Arial"/>
                <a:ea typeface="Arial"/>
                <a:cs typeface="Arial"/>
                <a:sym typeface="Arial"/>
              </a:defRPr>
            </a:lvl3pPr>
            <a:lvl4pPr marL="1828800" lvl="3" indent="-228600" algn="l">
              <a:lnSpc>
                <a:spcPct val="100000"/>
              </a:lnSpc>
              <a:spcBef>
                <a:spcPts val="0"/>
              </a:spcBef>
              <a:spcAft>
                <a:spcPts val="0"/>
              </a:spcAft>
              <a:buClr>
                <a:schemeClr val="dk1"/>
              </a:buClr>
              <a:buSzPts val="1350"/>
              <a:buNone/>
              <a:defRPr sz="1350" i="1">
                <a:latin typeface="Arial"/>
                <a:ea typeface="Arial"/>
                <a:cs typeface="Arial"/>
                <a:sym typeface="Arial"/>
              </a:defRPr>
            </a:lvl4pPr>
            <a:lvl5pPr marL="2286000" lvl="4" indent="-228600" algn="l">
              <a:lnSpc>
                <a:spcPct val="100000"/>
              </a:lnSpc>
              <a:spcBef>
                <a:spcPts val="0"/>
              </a:spcBef>
              <a:spcAft>
                <a:spcPts val="0"/>
              </a:spcAft>
              <a:buClr>
                <a:schemeClr val="lt1"/>
              </a:buClr>
              <a:buSzPts val="1350"/>
              <a:buNone/>
              <a:defRPr sz="1350" i="1">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4" name="Google Shape;124;p68"/>
          <p:cNvSpPr txBox="1">
            <a:spLocks noGrp="1"/>
          </p:cNvSpPr>
          <p:nvPr>
            <p:ph type="body" idx="3"/>
          </p:nvPr>
        </p:nvSpPr>
        <p:spPr>
          <a:xfrm>
            <a:off x="470298" y="4745141"/>
            <a:ext cx="3124622" cy="2959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050"/>
              <a:buNone/>
              <a:defRPr sz="1050">
                <a:latin typeface="Arial"/>
                <a:ea typeface="Arial"/>
                <a:cs typeface="Arial"/>
                <a:sym typeface="Arial"/>
              </a:defRPr>
            </a:lvl1pPr>
            <a:lvl2pPr marL="914400" lvl="1" indent="-228600" algn="l">
              <a:lnSpc>
                <a:spcPct val="100000"/>
              </a:lnSpc>
              <a:spcBef>
                <a:spcPts val="900"/>
              </a:spcBef>
              <a:spcAft>
                <a:spcPts val="0"/>
              </a:spcAft>
              <a:buClr>
                <a:schemeClr val="dk1"/>
              </a:buClr>
              <a:buSzPts val="1050"/>
              <a:buNone/>
              <a:defRPr sz="1050">
                <a:latin typeface="Arial"/>
                <a:ea typeface="Arial"/>
                <a:cs typeface="Arial"/>
                <a:sym typeface="Arial"/>
              </a:defRPr>
            </a:lvl2pPr>
            <a:lvl3pPr marL="1371600" lvl="2" indent="-228600" algn="l">
              <a:lnSpc>
                <a:spcPct val="100000"/>
              </a:lnSpc>
              <a:spcBef>
                <a:spcPts val="600"/>
              </a:spcBef>
              <a:spcAft>
                <a:spcPts val="0"/>
              </a:spcAft>
              <a:buClr>
                <a:schemeClr val="dk1"/>
              </a:buClr>
              <a:buSzPts val="1050"/>
              <a:buNone/>
              <a:defRPr sz="1050">
                <a:latin typeface="Arial"/>
                <a:ea typeface="Arial"/>
                <a:cs typeface="Arial"/>
                <a:sym typeface="Arial"/>
              </a:defRPr>
            </a:lvl3pPr>
            <a:lvl4pPr marL="1828800" lvl="3" indent="-228600" algn="l">
              <a:lnSpc>
                <a:spcPct val="100000"/>
              </a:lnSpc>
              <a:spcBef>
                <a:spcPts val="600"/>
              </a:spcBef>
              <a:spcAft>
                <a:spcPts val="0"/>
              </a:spcAft>
              <a:buClr>
                <a:schemeClr val="dk1"/>
              </a:buClr>
              <a:buSzPts val="1050"/>
              <a:buNone/>
              <a:defRPr sz="1050">
                <a:latin typeface="Arial"/>
                <a:ea typeface="Arial"/>
                <a:cs typeface="Arial"/>
                <a:sym typeface="Arial"/>
              </a:defRPr>
            </a:lvl4pPr>
            <a:lvl5pPr marL="2286000" lvl="4" indent="-228600" algn="l">
              <a:lnSpc>
                <a:spcPct val="100000"/>
              </a:lnSpc>
              <a:spcBef>
                <a:spcPts val="210"/>
              </a:spcBef>
              <a:spcAft>
                <a:spcPts val="0"/>
              </a:spcAft>
              <a:buClr>
                <a:schemeClr val="lt1"/>
              </a:buClr>
              <a:buSzPts val="1050"/>
              <a:buNone/>
              <a:defRPr sz="105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2067">
          <p15:clr>
            <a:srgbClr val="FBAE40"/>
          </p15:clr>
        </p15:guide>
        <p15:guide id="4" orient="horz" pos="23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solidFill>
          <a:schemeClr val="lt1"/>
        </a:solidFill>
        <a:effectLst/>
      </p:bgPr>
    </p:bg>
    <p:spTree>
      <p:nvGrpSpPr>
        <p:cNvPr id="1" name="Shape 125"/>
        <p:cNvGrpSpPr/>
        <p:nvPr/>
      </p:nvGrpSpPr>
      <p:grpSpPr>
        <a:xfrm>
          <a:off x="0" y="0"/>
          <a:ext cx="0" cy="0"/>
          <a:chOff x="0" y="0"/>
          <a:chExt cx="0" cy="0"/>
        </a:xfrm>
      </p:grpSpPr>
      <p:sp>
        <p:nvSpPr>
          <p:cNvPr id="126" name="Google Shape;126;p62"/>
          <p:cNvSpPr/>
          <p:nvPr/>
        </p:nvSpPr>
        <p:spPr>
          <a:xfrm>
            <a:off x="-1" y="4667593"/>
            <a:ext cx="635562" cy="481364"/>
          </a:xfrm>
          <a:custGeom>
            <a:avLst/>
            <a:gdLst/>
            <a:ahLst/>
            <a:cxnLst/>
            <a:rect l="l" t="t" r="r" b="b"/>
            <a:pathLst>
              <a:path w="847416" h="641818" extrusionOk="0">
                <a:moveTo>
                  <a:pt x="0" y="0"/>
                </a:moveTo>
                <a:lnTo>
                  <a:pt x="471658" y="0"/>
                </a:lnTo>
                <a:lnTo>
                  <a:pt x="847416" y="641818"/>
                </a:lnTo>
                <a:lnTo>
                  <a:pt x="0" y="6418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7" name="Google Shape;127;p62"/>
          <p:cNvSpPr/>
          <p:nvPr/>
        </p:nvSpPr>
        <p:spPr>
          <a:xfrm>
            <a:off x="635563" y="4667593"/>
            <a:ext cx="8508437" cy="481364"/>
          </a:xfrm>
          <a:custGeom>
            <a:avLst/>
            <a:gdLst/>
            <a:ahLst/>
            <a:cxnLst/>
            <a:rect l="l" t="t" r="r" b="b"/>
            <a:pathLst>
              <a:path w="11344583" h="641819" extrusionOk="0">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8" name="Google Shape;128;p62"/>
          <p:cNvSpPr txBox="1"/>
          <p:nvPr/>
        </p:nvSpPr>
        <p:spPr>
          <a:xfrm>
            <a:off x="7101348" y="4667593"/>
            <a:ext cx="1697908" cy="47590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Arial"/>
              <a:buNone/>
            </a:pPr>
            <a:r>
              <a:rPr lang="en-US" sz="750" b="0" i="0" u="none" strike="noStrike" cap="none">
                <a:solidFill>
                  <a:schemeClr val="lt1"/>
                </a:solidFill>
                <a:latin typeface="Arial"/>
                <a:ea typeface="Arial"/>
                <a:cs typeface="Arial"/>
                <a:sym typeface="Arial"/>
              </a:rPr>
              <a:t>MD ANDERSON CANCER CENTER</a:t>
            </a:r>
            <a:endParaRPr sz="1400" b="0" i="0" u="none" strike="noStrike" cap="none">
              <a:solidFill>
                <a:srgbClr val="000000"/>
              </a:solidFill>
              <a:latin typeface="Arial"/>
              <a:ea typeface="Arial"/>
              <a:cs typeface="Arial"/>
              <a:sym typeface="Arial"/>
            </a:endParaRPr>
          </a:p>
        </p:txBody>
      </p:sp>
      <p:sp>
        <p:nvSpPr>
          <p:cNvPr id="129" name="Google Shape;129;p62"/>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62"/>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 name="Google Shape;131;p62"/>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type="twoObj">
  <p:cSld name="TWO_OBJECTS">
    <p:bg>
      <p:bgPr>
        <a:solidFill>
          <a:schemeClr val="lt1"/>
        </a:solidFill>
        <a:effectLst/>
      </p:bgPr>
    </p:bg>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485775" y="1108472"/>
            <a:ext cx="3977640" cy="3484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solidFill>
                  <a:schemeClr val="dk1"/>
                </a:solidFill>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5" name="Google Shape;135;p60"/>
          <p:cNvSpPr txBox="1">
            <a:spLocks noGrp="1"/>
          </p:cNvSpPr>
          <p:nvPr>
            <p:ph type="body" idx="2"/>
          </p:nvPr>
        </p:nvSpPr>
        <p:spPr>
          <a:xfrm>
            <a:off x="4826855" y="1108471"/>
            <a:ext cx="3977640" cy="3484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solidFill>
                  <a:schemeClr val="dk1"/>
                </a:solidFill>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6" name="Google Shape;136;p60"/>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60"/>
          <p:cNvSpPr/>
          <p:nvPr/>
        </p:nvSpPr>
        <p:spPr>
          <a:xfrm>
            <a:off x="-1" y="4667593"/>
            <a:ext cx="635562" cy="481364"/>
          </a:xfrm>
          <a:custGeom>
            <a:avLst/>
            <a:gdLst/>
            <a:ahLst/>
            <a:cxnLst/>
            <a:rect l="l" t="t" r="r" b="b"/>
            <a:pathLst>
              <a:path w="847416" h="641818" extrusionOk="0">
                <a:moveTo>
                  <a:pt x="0" y="0"/>
                </a:moveTo>
                <a:lnTo>
                  <a:pt x="471658" y="0"/>
                </a:lnTo>
                <a:lnTo>
                  <a:pt x="847416" y="641818"/>
                </a:lnTo>
                <a:lnTo>
                  <a:pt x="0" y="6418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38" name="Google Shape;138;p60"/>
          <p:cNvSpPr/>
          <p:nvPr/>
        </p:nvSpPr>
        <p:spPr>
          <a:xfrm>
            <a:off x="635563" y="4667593"/>
            <a:ext cx="8508437" cy="481364"/>
          </a:xfrm>
          <a:custGeom>
            <a:avLst/>
            <a:gdLst/>
            <a:ahLst/>
            <a:cxnLst/>
            <a:rect l="l" t="t" r="r" b="b"/>
            <a:pathLst>
              <a:path w="11344583" h="641819" extrusionOk="0">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39" name="Google Shape;139;p60"/>
          <p:cNvSpPr txBox="1"/>
          <p:nvPr/>
        </p:nvSpPr>
        <p:spPr>
          <a:xfrm>
            <a:off x="7101348" y="4667593"/>
            <a:ext cx="1697908" cy="47590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Arial"/>
              <a:buNone/>
            </a:pPr>
            <a:r>
              <a:rPr lang="en-US" sz="750" b="0" i="0" u="none" strike="noStrike" cap="none">
                <a:solidFill>
                  <a:schemeClr val="lt1"/>
                </a:solidFill>
                <a:latin typeface="Arial"/>
                <a:ea typeface="Arial"/>
                <a:cs typeface="Arial"/>
                <a:sym typeface="Arial"/>
              </a:rPr>
              <a:t>MD ANDERSON CANCER CENTER</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solidFill>
          <a:schemeClr val="lt1"/>
        </a:solidFill>
        <a:effectLst/>
      </p:bgPr>
    </p:bg>
    <p:spTree>
      <p:nvGrpSpPr>
        <p:cNvPr id="1" name="Shape 22"/>
        <p:cNvGrpSpPr/>
        <p:nvPr/>
      </p:nvGrpSpPr>
      <p:grpSpPr>
        <a:xfrm>
          <a:off x="0" y="0"/>
          <a:ext cx="0" cy="0"/>
          <a:chOff x="0" y="0"/>
          <a:chExt cx="0" cy="0"/>
        </a:xfrm>
      </p:grpSpPr>
      <p:sp>
        <p:nvSpPr>
          <p:cNvPr id="23" name="Google Shape;23;p63"/>
          <p:cNvSpPr/>
          <p:nvPr/>
        </p:nvSpPr>
        <p:spPr>
          <a:xfrm>
            <a:off x="-1" y="4667593"/>
            <a:ext cx="635562" cy="481364"/>
          </a:xfrm>
          <a:custGeom>
            <a:avLst/>
            <a:gdLst/>
            <a:ahLst/>
            <a:cxnLst/>
            <a:rect l="l" t="t" r="r" b="b"/>
            <a:pathLst>
              <a:path w="847416" h="641818" extrusionOk="0">
                <a:moveTo>
                  <a:pt x="0" y="0"/>
                </a:moveTo>
                <a:lnTo>
                  <a:pt x="471658" y="0"/>
                </a:lnTo>
                <a:lnTo>
                  <a:pt x="847416" y="641818"/>
                </a:lnTo>
                <a:lnTo>
                  <a:pt x="0" y="6418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4" name="Google Shape;24;p63"/>
          <p:cNvSpPr/>
          <p:nvPr/>
        </p:nvSpPr>
        <p:spPr>
          <a:xfrm>
            <a:off x="635563" y="4667593"/>
            <a:ext cx="8508437" cy="481364"/>
          </a:xfrm>
          <a:custGeom>
            <a:avLst/>
            <a:gdLst/>
            <a:ahLst/>
            <a:cxnLst/>
            <a:rect l="l" t="t" r="r" b="b"/>
            <a:pathLst>
              <a:path w="11344583" h="641819" extrusionOk="0">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5" name="Google Shape;25;p63"/>
          <p:cNvSpPr txBox="1"/>
          <p:nvPr/>
        </p:nvSpPr>
        <p:spPr>
          <a:xfrm>
            <a:off x="7101348" y="4667593"/>
            <a:ext cx="1697908" cy="47590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Arial"/>
              <a:buNone/>
            </a:pPr>
            <a:r>
              <a:rPr lang="en-US" sz="750" b="0" i="0" u="none" strike="noStrike" cap="none">
                <a:solidFill>
                  <a:schemeClr val="lt1"/>
                </a:solidFill>
                <a:latin typeface="Arial"/>
                <a:ea typeface="Arial"/>
                <a:cs typeface="Arial"/>
                <a:sym typeface="Arial"/>
              </a:rPr>
              <a:t>MD ANDERSON CANCER CENTER</a:t>
            </a:r>
            <a:endParaRPr sz="1400" b="0" i="0" u="none" strike="noStrike" cap="none">
              <a:solidFill>
                <a:srgbClr val="000000"/>
              </a:solidFill>
              <a:latin typeface="Arial"/>
              <a:ea typeface="Arial"/>
              <a:cs typeface="Arial"/>
              <a:sym typeface="Arial"/>
            </a:endParaRPr>
          </a:p>
        </p:txBody>
      </p:sp>
      <p:sp>
        <p:nvSpPr>
          <p:cNvPr id="26" name="Google Shape;26;p63"/>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3"/>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6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29"/>
        <p:cNvGrpSpPr/>
        <p:nvPr/>
      </p:nvGrpSpPr>
      <p:grpSpPr>
        <a:xfrm>
          <a:off x="0" y="0"/>
          <a:ext cx="0" cy="0"/>
          <a:chOff x="0" y="0"/>
          <a:chExt cx="0" cy="0"/>
        </a:xfrm>
      </p:grpSpPr>
      <p:sp>
        <p:nvSpPr>
          <p:cNvPr id="30" name="Google Shape;30;p69"/>
          <p:cNvSpPr/>
          <p:nvPr/>
        </p:nvSpPr>
        <p:spPr>
          <a:xfrm>
            <a:off x="0" y="1"/>
            <a:ext cx="9144000" cy="39354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31" name="Google Shape;31;p69"/>
          <p:cNvSpPr txBox="1">
            <a:spLocks noGrp="1"/>
          </p:cNvSpPr>
          <p:nvPr>
            <p:ph type="ctrTitle"/>
          </p:nvPr>
        </p:nvSpPr>
        <p:spPr>
          <a:xfrm>
            <a:off x="470297" y="1492624"/>
            <a:ext cx="8344250" cy="106231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ED8B00"/>
              </a:buClr>
              <a:buSzPts val="3000"/>
              <a:buFont typeface="Arial"/>
              <a:buNone/>
              <a:defRPr sz="3000" b="1">
                <a:solidFill>
                  <a:srgbClr val="ED8B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9"/>
          <p:cNvSpPr txBox="1">
            <a:spLocks noGrp="1"/>
          </p:cNvSpPr>
          <p:nvPr>
            <p:ph type="subTitle" idx="1"/>
          </p:nvPr>
        </p:nvSpPr>
        <p:spPr>
          <a:xfrm>
            <a:off x="470298" y="2560329"/>
            <a:ext cx="8344249" cy="619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100"/>
              <a:buNone/>
              <a:defRPr sz="2100">
                <a:solidFill>
                  <a:schemeClr val="lt1"/>
                </a:solidFill>
                <a:latin typeface="Arial"/>
                <a:ea typeface="Arial"/>
                <a:cs typeface="Arial"/>
                <a:sym typeface="Arial"/>
              </a:defRPr>
            </a:lvl1pPr>
            <a:lvl2pPr lvl="1" algn="ctr">
              <a:lnSpc>
                <a:spcPct val="100000"/>
              </a:lnSpc>
              <a:spcBef>
                <a:spcPts val="900"/>
              </a:spcBef>
              <a:spcAft>
                <a:spcPts val="0"/>
              </a:spcAft>
              <a:buClr>
                <a:schemeClr val="dk1"/>
              </a:buClr>
              <a:buSzPts val="1500"/>
              <a:buNone/>
              <a:defRPr sz="1500"/>
            </a:lvl2pPr>
            <a:lvl3pPr lvl="2" algn="ctr">
              <a:lnSpc>
                <a:spcPct val="100000"/>
              </a:lnSpc>
              <a:spcBef>
                <a:spcPts val="600"/>
              </a:spcBef>
              <a:spcAft>
                <a:spcPts val="0"/>
              </a:spcAft>
              <a:buClr>
                <a:schemeClr val="dk1"/>
              </a:buClr>
              <a:buSzPts val="1350"/>
              <a:buNone/>
              <a:defRPr sz="1350"/>
            </a:lvl3pPr>
            <a:lvl4pPr lvl="3" algn="ctr">
              <a:lnSpc>
                <a:spcPct val="100000"/>
              </a:lnSpc>
              <a:spcBef>
                <a:spcPts val="600"/>
              </a:spcBef>
              <a:spcAft>
                <a:spcPts val="0"/>
              </a:spcAft>
              <a:buClr>
                <a:schemeClr val="dk1"/>
              </a:buClr>
              <a:buSzPts val="1200"/>
              <a:buNone/>
              <a:defRPr sz="1200"/>
            </a:lvl4pPr>
            <a:lvl5pPr lvl="4" algn="ctr">
              <a:lnSpc>
                <a:spcPct val="100000"/>
              </a:lnSpc>
              <a:spcBef>
                <a:spcPts val="240"/>
              </a:spcBef>
              <a:spcAft>
                <a:spcPts val="0"/>
              </a:spcAft>
              <a:buClr>
                <a:schemeClr val="lt1"/>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33" name="Google Shape;33;p6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34" name="Google Shape;34;p69"/>
          <p:cNvGrpSpPr/>
          <p:nvPr/>
        </p:nvGrpSpPr>
        <p:grpSpPr>
          <a:xfrm>
            <a:off x="0" y="3390035"/>
            <a:ext cx="9144000" cy="545418"/>
            <a:chOff x="0" y="4520046"/>
            <a:chExt cx="12192000" cy="727224"/>
          </a:xfrm>
        </p:grpSpPr>
        <p:sp>
          <p:nvSpPr>
            <p:cNvPr id="35" name="Google Shape;35;p69"/>
            <p:cNvSpPr/>
            <p:nvPr/>
          </p:nvSpPr>
          <p:spPr>
            <a:xfrm rot="10800000">
              <a:off x="0" y="4520046"/>
              <a:ext cx="10557160" cy="727224"/>
            </a:xfrm>
            <a:custGeom>
              <a:avLst/>
              <a:gdLst/>
              <a:ahLst/>
              <a:cxnLst/>
              <a:rect l="l" t="t" r="r" b="b"/>
              <a:pathLst>
                <a:path w="10557160" h="727224" extrusionOk="0">
                  <a:moveTo>
                    <a:pt x="10557160" y="727224"/>
                  </a:moveTo>
                  <a:lnTo>
                    <a:pt x="425760" y="727224"/>
                  </a:lnTo>
                  <a:lnTo>
                    <a:pt x="0" y="0"/>
                  </a:lnTo>
                  <a:lnTo>
                    <a:pt x="10557160" y="0"/>
                  </a:lnTo>
                  <a:lnTo>
                    <a:pt x="10557160" y="727224"/>
                  </a:lnTo>
                  <a:close/>
                </a:path>
              </a:pathLst>
            </a:custGeom>
            <a:solidFill>
              <a:srgbClr val="D0D0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36" name="Google Shape;36;p69"/>
            <p:cNvSpPr/>
            <p:nvPr/>
          </p:nvSpPr>
          <p:spPr>
            <a:xfrm rot="10800000">
              <a:off x="10557162" y="4520046"/>
              <a:ext cx="1634838" cy="727224"/>
            </a:xfrm>
            <a:custGeom>
              <a:avLst/>
              <a:gdLst/>
              <a:ahLst/>
              <a:cxnLst/>
              <a:rect l="l" t="t" r="r" b="b"/>
              <a:pathLst>
                <a:path w="1634838" h="727224" extrusionOk="0">
                  <a:moveTo>
                    <a:pt x="1209078" y="727224"/>
                  </a:moveTo>
                  <a:lnTo>
                    <a:pt x="0" y="727224"/>
                  </a:lnTo>
                  <a:lnTo>
                    <a:pt x="0" y="0"/>
                  </a:lnTo>
                  <a:lnTo>
                    <a:pt x="1634838" y="0"/>
                  </a:lnTo>
                  <a:lnTo>
                    <a:pt x="1209078" y="727224"/>
                  </a:lnTo>
                  <a:close/>
                </a:path>
              </a:pathLst>
            </a:custGeom>
            <a:solidFill>
              <a:srgbClr val="D0D0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pic>
        <p:nvPicPr>
          <p:cNvPr id="37" name="Google Shape;37;p69"/>
          <p:cNvPicPr preferRelativeResize="0"/>
          <p:nvPr/>
        </p:nvPicPr>
        <p:blipFill rotWithShape="1">
          <a:blip r:embed="rId2">
            <a:alphaModFix/>
          </a:blip>
          <a:srcRect/>
          <a:stretch/>
        </p:blipFill>
        <p:spPr>
          <a:xfrm>
            <a:off x="7155146" y="4156174"/>
            <a:ext cx="1525020" cy="738703"/>
          </a:xfrm>
          <a:prstGeom prst="rect">
            <a:avLst/>
          </a:prstGeom>
          <a:noFill/>
          <a:ln>
            <a:noFill/>
          </a:ln>
        </p:spPr>
      </p:pic>
      <p:sp>
        <p:nvSpPr>
          <p:cNvPr id="38" name="Google Shape;38;p69"/>
          <p:cNvSpPr txBox="1">
            <a:spLocks noGrp="1"/>
          </p:cNvSpPr>
          <p:nvPr>
            <p:ph type="body" idx="2"/>
          </p:nvPr>
        </p:nvSpPr>
        <p:spPr>
          <a:xfrm>
            <a:off x="470297" y="4089798"/>
            <a:ext cx="6315804" cy="539353"/>
          </a:xfrm>
          <a:prstGeom prst="rect">
            <a:avLst/>
          </a:prstGeom>
          <a:noFill/>
          <a:ln>
            <a:noFill/>
          </a:ln>
        </p:spPr>
        <p:txBody>
          <a:bodyPr spcFirstLastPara="1" wrap="square" lIns="0" tIns="0" rIns="0" bIns="91425" anchor="t" anchorCtr="0">
            <a:noAutofit/>
          </a:bodyPr>
          <a:lstStyle>
            <a:lvl1pPr marL="457200" lvl="0" indent="-228600" algn="l">
              <a:lnSpc>
                <a:spcPct val="100000"/>
              </a:lnSpc>
              <a:spcBef>
                <a:spcPts val="0"/>
              </a:spcBef>
              <a:spcAft>
                <a:spcPts val="0"/>
              </a:spcAft>
              <a:buClr>
                <a:schemeClr val="dk1"/>
              </a:buClr>
              <a:buSzPts val="1500"/>
              <a:buNone/>
              <a:defRPr sz="1500" b="1">
                <a:latin typeface="Arial"/>
                <a:ea typeface="Arial"/>
                <a:cs typeface="Arial"/>
                <a:sym typeface="Arial"/>
              </a:defRPr>
            </a:lvl1pPr>
            <a:lvl2pPr marL="914400" lvl="1" indent="-228600" algn="l">
              <a:lnSpc>
                <a:spcPct val="100000"/>
              </a:lnSpc>
              <a:spcBef>
                <a:spcPts val="0"/>
              </a:spcBef>
              <a:spcAft>
                <a:spcPts val="0"/>
              </a:spcAft>
              <a:buClr>
                <a:schemeClr val="dk1"/>
              </a:buClr>
              <a:buSzPts val="1350"/>
              <a:buNone/>
              <a:defRPr sz="1350" i="1">
                <a:latin typeface="Arial"/>
                <a:ea typeface="Arial"/>
                <a:cs typeface="Arial"/>
                <a:sym typeface="Arial"/>
              </a:defRPr>
            </a:lvl2pPr>
            <a:lvl3pPr marL="1371600" lvl="2" indent="-228600" algn="l">
              <a:lnSpc>
                <a:spcPct val="100000"/>
              </a:lnSpc>
              <a:spcBef>
                <a:spcPts val="0"/>
              </a:spcBef>
              <a:spcAft>
                <a:spcPts val="0"/>
              </a:spcAft>
              <a:buClr>
                <a:schemeClr val="dk1"/>
              </a:buClr>
              <a:buSzPts val="1350"/>
              <a:buNone/>
              <a:defRPr sz="1350" i="1">
                <a:latin typeface="Arial"/>
                <a:ea typeface="Arial"/>
                <a:cs typeface="Arial"/>
                <a:sym typeface="Arial"/>
              </a:defRPr>
            </a:lvl3pPr>
            <a:lvl4pPr marL="1828800" lvl="3" indent="-228600" algn="l">
              <a:lnSpc>
                <a:spcPct val="100000"/>
              </a:lnSpc>
              <a:spcBef>
                <a:spcPts val="0"/>
              </a:spcBef>
              <a:spcAft>
                <a:spcPts val="0"/>
              </a:spcAft>
              <a:buClr>
                <a:schemeClr val="dk1"/>
              </a:buClr>
              <a:buSzPts val="1350"/>
              <a:buNone/>
              <a:defRPr sz="1350" i="1">
                <a:latin typeface="Arial"/>
                <a:ea typeface="Arial"/>
                <a:cs typeface="Arial"/>
                <a:sym typeface="Arial"/>
              </a:defRPr>
            </a:lvl4pPr>
            <a:lvl5pPr marL="2286000" lvl="4" indent="-228600" algn="l">
              <a:lnSpc>
                <a:spcPct val="100000"/>
              </a:lnSpc>
              <a:spcBef>
                <a:spcPts val="0"/>
              </a:spcBef>
              <a:spcAft>
                <a:spcPts val="0"/>
              </a:spcAft>
              <a:buClr>
                <a:schemeClr val="lt1"/>
              </a:buClr>
              <a:buSzPts val="1350"/>
              <a:buNone/>
              <a:defRPr sz="1350" i="1">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69"/>
          <p:cNvSpPr txBox="1">
            <a:spLocks noGrp="1"/>
          </p:cNvSpPr>
          <p:nvPr>
            <p:ph type="body" idx="3"/>
          </p:nvPr>
        </p:nvSpPr>
        <p:spPr>
          <a:xfrm>
            <a:off x="470298" y="4745141"/>
            <a:ext cx="3124622" cy="2959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050"/>
              <a:buNone/>
              <a:defRPr sz="1050">
                <a:latin typeface="Arial"/>
                <a:ea typeface="Arial"/>
                <a:cs typeface="Arial"/>
                <a:sym typeface="Arial"/>
              </a:defRPr>
            </a:lvl1pPr>
            <a:lvl2pPr marL="914400" lvl="1" indent="-228600" algn="l">
              <a:lnSpc>
                <a:spcPct val="100000"/>
              </a:lnSpc>
              <a:spcBef>
                <a:spcPts val="900"/>
              </a:spcBef>
              <a:spcAft>
                <a:spcPts val="0"/>
              </a:spcAft>
              <a:buClr>
                <a:schemeClr val="dk1"/>
              </a:buClr>
              <a:buSzPts val="1050"/>
              <a:buNone/>
              <a:defRPr sz="1050">
                <a:latin typeface="Arial"/>
                <a:ea typeface="Arial"/>
                <a:cs typeface="Arial"/>
                <a:sym typeface="Arial"/>
              </a:defRPr>
            </a:lvl2pPr>
            <a:lvl3pPr marL="1371600" lvl="2" indent="-228600" algn="l">
              <a:lnSpc>
                <a:spcPct val="100000"/>
              </a:lnSpc>
              <a:spcBef>
                <a:spcPts val="600"/>
              </a:spcBef>
              <a:spcAft>
                <a:spcPts val="0"/>
              </a:spcAft>
              <a:buClr>
                <a:schemeClr val="dk1"/>
              </a:buClr>
              <a:buSzPts val="1050"/>
              <a:buNone/>
              <a:defRPr sz="1050">
                <a:latin typeface="Arial"/>
                <a:ea typeface="Arial"/>
                <a:cs typeface="Arial"/>
                <a:sym typeface="Arial"/>
              </a:defRPr>
            </a:lvl3pPr>
            <a:lvl4pPr marL="1828800" lvl="3" indent="-228600" algn="l">
              <a:lnSpc>
                <a:spcPct val="100000"/>
              </a:lnSpc>
              <a:spcBef>
                <a:spcPts val="600"/>
              </a:spcBef>
              <a:spcAft>
                <a:spcPts val="0"/>
              </a:spcAft>
              <a:buClr>
                <a:schemeClr val="dk1"/>
              </a:buClr>
              <a:buSzPts val="1050"/>
              <a:buNone/>
              <a:defRPr sz="1050">
                <a:latin typeface="Arial"/>
                <a:ea typeface="Arial"/>
                <a:cs typeface="Arial"/>
                <a:sym typeface="Arial"/>
              </a:defRPr>
            </a:lvl4pPr>
            <a:lvl5pPr marL="2286000" lvl="4" indent="-228600" algn="l">
              <a:lnSpc>
                <a:spcPct val="100000"/>
              </a:lnSpc>
              <a:spcBef>
                <a:spcPts val="210"/>
              </a:spcBef>
              <a:spcAft>
                <a:spcPts val="0"/>
              </a:spcAft>
              <a:buClr>
                <a:schemeClr val="lt1"/>
              </a:buClr>
              <a:buSzPts val="1050"/>
              <a:buNone/>
              <a:defRPr sz="105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2067">
          <p15:clr>
            <a:srgbClr val="FBAE40"/>
          </p15:clr>
        </p15:guide>
        <p15:guide id="4" orient="horz" pos="23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Alt">
  <p:cSld name="Title Slide Alt">
    <p:spTree>
      <p:nvGrpSpPr>
        <p:cNvPr id="1" name="Shape 45"/>
        <p:cNvGrpSpPr/>
        <p:nvPr/>
      </p:nvGrpSpPr>
      <p:grpSpPr>
        <a:xfrm>
          <a:off x="0" y="0"/>
          <a:ext cx="0" cy="0"/>
          <a:chOff x="0" y="0"/>
          <a:chExt cx="0" cy="0"/>
        </a:xfrm>
      </p:grpSpPr>
      <p:sp>
        <p:nvSpPr>
          <p:cNvPr id="46" name="Google Shape;46;p64"/>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47" name="Google Shape;47;p64"/>
          <p:cNvSpPr/>
          <p:nvPr/>
        </p:nvSpPr>
        <p:spPr>
          <a:xfrm>
            <a:off x="0" y="2820924"/>
            <a:ext cx="9153144" cy="232257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64"/>
          <p:cNvSpPr txBox="1">
            <a:spLocks noGrp="1"/>
          </p:cNvSpPr>
          <p:nvPr>
            <p:ph type="subTitle" idx="1"/>
          </p:nvPr>
        </p:nvSpPr>
        <p:spPr>
          <a:xfrm>
            <a:off x="3017520" y="3703320"/>
            <a:ext cx="5715000" cy="411480"/>
          </a:xfrm>
          <a:prstGeom prst="rect">
            <a:avLst/>
          </a:prstGeom>
          <a:noFill/>
          <a:ln>
            <a:noFill/>
          </a:ln>
        </p:spPr>
        <p:txBody>
          <a:bodyPr spcFirstLastPara="1" wrap="square" lIns="0" tIns="0" rIns="0" bIns="0" anchor="t" anchorCtr="0">
            <a:noAutofit/>
          </a:bodyPr>
          <a:lstStyle>
            <a:lvl1pPr lvl="0" algn="l">
              <a:lnSpc>
                <a:spcPct val="100000"/>
              </a:lnSpc>
              <a:spcBef>
                <a:spcPts val="450"/>
              </a:spcBef>
              <a:spcAft>
                <a:spcPts val="0"/>
              </a:spcAft>
              <a:buClr>
                <a:schemeClr val="accent6"/>
              </a:buClr>
              <a:buSzPts val="1400"/>
              <a:buNone/>
              <a:defRPr sz="1400" b="0">
                <a:solidFill>
                  <a:schemeClr val="accent6"/>
                </a:solidFill>
                <a:latin typeface="Arial"/>
                <a:ea typeface="Arial"/>
                <a:cs typeface="Arial"/>
                <a:sym typeface="Arial"/>
              </a:defRPr>
            </a:lvl1pPr>
            <a:lvl2pPr lvl="1" algn="ctr">
              <a:lnSpc>
                <a:spcPct val="100000"/>
              </a:lnSpc>
              <a:spcBef>
                <a:spcPts val="900"/>
              </a:spcBef>
              <a:spcAft>
                <a:spcPts val="0"/>
              </a:spcAft>
              <a:buClr>
                <a:srgbClr val="918F8E"/>
              </a:buClr>
              <a:buSzPts val="1800"/>
              <a:buNone/>
              <a:defRPr>
                <a:solidFill>
                  <a:srgbClr val="918F8E"/>
                </a:solidFill>
              </a:defRPr>
            </a:lvl2pPr>
            <a:lvl3pPr lvl="2" algn="ctr">
              <a:lnSpc>
                <a:spcPct val="100000"/>
              </a:lnSpc>
              <a:spcBef>
                <a:spcPts val="600"/>
              </a:spcBef>
              <a:spcAft>
                <a:spcPts val="0"/>
              </a:spcAft>
              <a:buClr>
                <a:srgbClr val="918F8E"/>
              </a:buClr>
              <a:buSzPts val="1600"/>
              <a:buNone/>
              <a:defRPr>
                <a:solidFill>
                  <a:srgbClr val="918F8E"/>
                </a:solidFill>
              </a:defRPr>
            </a:lvl3pPr>
            <a:lvl4pPr lvl="3" algn="ctr">
              <a:lnSpc>
                <a:spcPct val="100000"/>
              </a:lnSpc>
              <a:spcBef>
                <a:spcPts val="600"/>
              </a:spcBef>
              <a:spcAft>
                <a:spcPts val="0"/>
              </a:spcAft>
              <a:buClr>
                <a:srgbClr val="918F8E"/>
              </a:buClr>
              <a:buSzPts val="1400"/>
              <a:buNone/>
              <a:defRPr>
                <a:solidFill>
                  <a:srgbClr val="918F8E"/>
                </a:solidFill>
              </a:defRPr>
            </a:lvl4pPr>
            <a:lvl5pPr lvl="4" algn="ctr">
              <a:lnSpc>
                <a:spcPct val="100000"/>
              </a:lnSpc>
              <a:spcBef>
                <a:spcPts val="270"/>
              </a:spcBef>
              <a:spcAft>
                <a:spcPts val="0"/>
              </a:spcAft>
              <a:buClr>
                <a:srgbClr val="918F8E"/>
              </a:buClr>
              <a:buSzPts val="1350"/>
              <a:buNone/>
              <a:defRPr>
                <a:solidFill>
                  <a:srgbClr val="918F8E"/>
                </a:solidFill>
              </a:defRPr>
            </a:lvl5pPr>
            <a:lvl6pPr lvl="5" algn="ctr">
              <a:lnSpc>
                <a:spcPct val="100000"/>
              </a:lnSpc>
              <a:spcBef>
                <a:spcPts val="300"/>
              </a:spcBef>
              <a:spcAft>
                <a:spcPts val="0"/>
              </a:spcAft>
              <a:buClr>
                <a:srgbClr val="918F8E"/>
              </a:buClr>
              <a:buSzPts val="1500"/>
              <a:buNone/>
              <a:defRPr>
                <a:solidFill>
                  <a:srgbClr val="918F8E"/>
                </a:solidFill>
              </a:defRPr>
            </a:lvl6pPr>
            <a:lvl7pPr lvl="6" algn="ctr">
              <a:lnSpc>
                <a:spcPct val="100000"/>
              </a:lnSpc>
              <a:spcBef>
                <a:spcPts val="300"/>
              </a:spcBef>
              <a:spcAft>
                <a:spcPts val="0"/>
              </a:spcAft>
              <a:buClr>
                <a:srgbClr val="918F8E"/>
              </a:buClr>
              <a:buSzPts val="1500"/>
              <a:buNone/>
              <a:defRPr>
                <a:solidFill>
                  <a:srgbClr val="918F8E"/>
                </a:solidFill>
              </a:defRPr>
            </a:lvl7pPr>
            <a:lvl8pPr lvl="7" algn="ctr">
              <a:lnSpc>
                <a:spcPct val="100000"/>
              </a:lnSpc>
              <a:spcBef>
                <a:spcPts val="300"/>
              </a:spcBef>
              <a:spcAft>
                <a:spcPts val="0"/>
              </a:spcAft>
              <a:buClr>
                <a:srgbClr val="918F8E"/>
              </a:buClr>
              <a:buSzPts val="1500"/>
              <a:buNone/>
              <a:defRPr>
                <a:solidFill>
                  <a:srgbClr val="918F8E"/>
                </a:solidFill>
              </a:defRPr>
            </a:lvl8pPr>
            <a:lvl9pPr lvl="8" algn="ctr">
              <a:lnSpc>
                <a:spcPct val="100000"/>
              </a:lnSpc>
              <a:spcBef>
                <a:spcPts val="300"/>
              </a:spcBef>
              <a:spcAft>
                <a:spcPts val="0"/>
              </a:spcAft>
              <a:buClr>
                <a:srgbClr val="918F8E"/>
              </a:buClr>
              <a:buSzPts val="1500"/>
              <a:buNone/>
              <a:defRPr>
                <a:solidFill>
                  <a:srgbClr val="918F8E"/>
                </a:solidFill>
              </a:defRPr>
            </a:lvl9pPr>
          </a:lstStyle>
          <a:p>
            <a:endParaRPr/>
          </a:p>
        </p:txBody>
      </p:sp>
      <p:sp>
        <p:nvSpPr>
          <p:cNvPr id="49" name="Google Shape;49;p64"/>
          <p:cNvSpPr txBox="1">
            <a:spLocks noGrp="1"/>
          </p:cNvSpPr>
          <p:nvPr>
            <p:ph type="body" idx="2"/>
          </p:nvPr>
        </p:nvSpPr>
        <p:spPr>
          <a:xfrm>
            <a:off x="3017520" y="4160520"/>
            <a:ext cx="5715000" cy="6400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413C38"/>
              </a:buClr>
              <a:buSzPts val="1300"/>
              <a:buNone/>
              <a:defRPr sz="1300" b="1">
                <a:solidFill>
                  <a:srgbClr val="413C38"/>
                </a:solidFill>
                <a:latin typeface="Arial"/>
                <a:ea typeface="Arial"/>
                <a:cs typeface="Arial"/>
                <a:sym typeface="Arial"/>
              </a:defRPr>
            </a:lvl1pPr>
            <a:lvl2pPr marL="914400" lvl="1" indent="-228600" algn="l">
              <a:lnSpc>
                <a:spcPct val="100000"/>
              </a:lnSpc>
              <a:spcBef>
                <a:spcPts val="200"/>
              </a:spcBef>
              <a:spcAft>
                <a:spcPts val="0"/>
              </a:spcAft>
              <a:buClr>
                <a:schemeClr val="accent6"/>
              </a:buClr>
              <a:buSzPts val="1200"/>
              <a:buNone/>
              <a:defRPr sz="1200">
                <a:solidFill>
                  <a:schemeClr val="accent6"/>
                </a:solidFill>
                <a:latin typeface="Arial"/>
                <a:ea typeface="Arial"/>
                <a:cs typeface="Arial"/>
                <a:sym typeface="Arial"/>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 name="Google Shape;50;p64"/>
          <p:cNvSpPr txBox="1">
            <a:spLocks noGrp="1"/>
          </p:cNvSpPr>
          <p:nvPr>
            <p:ph type="ctrTitle"/>
          </p:nvPr>
        </p:nvSpPr>
        <p:spPr>
          <a:xfrm>
            <a:off x="3017520" y="3017519"/>
            <a:ext cx="5715000" cy="6400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200"/>
              <a:buFont typeface="Arial"/>
              <a:buNone/>
              <a:defRPr sz="2200"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4"/>
          <p:cNvSpPr/>
          <p:nvPr/>
        </p:nvSpPr>
        <p:spPr>
          <a:xfrm>
            <a:off x="0" y="4869180"/>
            <a:ext cx="9144000" cy="27432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cxnSp>
        <p:nvCxnSpPr>
          <p:cNvPr id="52" name="Google Shape;52;p64"/>
          <p:cNvCxnSpPr/>
          <p:nvPr/>
        </p:nvCxnSpPr>
        <p:spPr>
          <a:xfrm>
            <a:off x="0" y="4869180"/>
            <a:ext cx="9144000" cy="0"/>
          </a:xfrm>
          <a:prstGeom prst="straightConnector1">
            <a:avLst/>
          </a:prstGeom>
          <a:noFill/>
          <a:ln w="38100" cap="flat" cmpd="sng">
            <a:solidFill>
              <a:schemeClr val="dk2"/>
            </a:solidFill>
            <a:prstDash val="solid"/>
            <a:round/>
            <a:headEnd type="none" w="sm" len="sm"/>
            <a:tailEnd type="none" w="sm" len="sm"/>
          </a:ln>
        </p:spPr>
      </p:cxnSp>
      <p:pic>
        <p:nvPicPr>
          <p:cNvPr id="53" name="Google Shape;53;p64" descr="C:\Users\michelle\Downloads\MDA_logo.png"/>
          <p:cNvPicPr preferRelativeResize="0"/>
          <p:nvPr/>
        </p:nvPicPr>
        <p:blipFill rotWithShape="1">
          <a:blip r:embed="rId2">
            <a:alphaModFix/>
          </a:blip>
          <a:srcRect/>
          <a:stretch/>
        </p:blipFill>
        <p:spPr>
          <a:xfrm>
            <a:off x="409575" y="3054123"/>
            <a:ext cx="1828800" cy="88650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4"/>
        <p:cNvGrpSpPr/>
        <p:nvPr/>
      </p:nvGrpSpPr>
      <p:grpSpPr>
        <a:xfrm>
          <a:off x="0" y="0"/>
          <a:ext cx="0" cy="0"/>
          <a:chOff x="0" y="0"/>
          <a:chExt cx="0" cy="0"/>
        </a:xfrm>
      </p:grpSpPr>
      <p:sp>
        <p:nvSpPr>
          <p:cNvPr id="55" name="Google Shape;55;p65"/>
          <p:cNvSpPr txBox="1">
            <a:spLocks noGrp="1"/>
          </p:cNvSpPr>
          <p:nvPr>
            <p:ph type="title"/>
          </p:nvPr>
        </p:nvSpPr>
        <p:spPr>
          <a:xfrm>
            <a:off x="411481" y="731520"/>
            <a:ext cx="8320703" cy="6400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950"/>
              <a:buFont typeface="Arial"/>
              <a:buNone/>
              <a:defRPr sz="1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5"/>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5"/>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5"/>
          <p:cNvSpPr txBox="1">
            <a:spLocks noGrp="1"/>
          </p:cNvSpPr>
          <p:nvPr>
            <p:ph type="body" idx="1"/>
          </p:nvPr>
        </p:nvSpPr>
        <p:spPr>
          <a:xfrm>
            <a:off x="411479" y="1737360"/>
            <a:ext cx="2606040" cy="265176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Clr>
                <a:schemeClr val="accent6"/>
              </a:buClr>
              <a:buSzPts val="1400"/>
              <a:buFont typeface="Noto Sans Symbols"/>
              <a:buAutoNum type="arabicPlain"/>
              <a:defRPr sz="1400" b="1" i="0" cap="none">
                <a:latin typeface="Arial"/>
                <a:ea typeface="Arial"/>
                <a:cs typeface="Arial"/>
                <a:sym typeface="Arial"/>
              </a:defRPr>
            </a:lvl1pPr>
            <a:lvl2pPr marL="914400" lvl="1" indent="-228600" algn="l">
              <a:lnSpc>
                <a:spcPct val="100000"/>
              </a:lnSpc>
              <a:spcBef>
                <a:spcPts val="450"/>
              </a:spcBef>
              <a:spcAft>
                <a:spcPts val="0"/>
              </a:spcAft>
              <a:buClr>
                <a:srgbClr val="63666A"/>
              </a:buClr>
              <a:buSzPts val="1400"/>
              <a:buNone/>
              <a:defRPr sz="1400">
                <a:solidFill>
                  <a:srgbClr val="63666A"/>
                </a:solidFill>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228600" algn="l">
              <a:lnSpc>
                <a:spcPct val="100000"/>
              </a:lnSpc>
              <a:spcBef>
                <a:spcPts val="270"/>
              </a:spcBef>
              <a:spcAft>
                <a:spcPts val="0"/>
              </a:spcAft>
              <a:buClr>
                <a:schemeClr val="lt1"/>
              </a:buClr>
              <a:buSzPts val="135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9" name="Google Shape;59;p65"/>
          <p:cNvSpPr txBox="1">
            <a:spLocks noGrp="1"/>
          </p:cNvSpPr>
          <p:nvPr>
            <p:ph type="body" idx="2"/>
          </p:nvPr>
        </p:nvSpPr>
        <p:spPr>
          <a:xfrm>
            <a:off x="3275732" y="1737360"/>
            <a:ext cx="2606040" cy="265176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Clr>
                <a:schemeClr val="accent6"/>
              </a:buClr>
              <a:buSzPts val="1400"/>
              <a:buFont typeface="Noto Sans Symbols"/>
              <a:buAutoNum type="arabicPlain"/>
              <a:defRPr sz="1400" b="1" i="0" cap="none">
                <a:latin typeface="Arial"/>
                <a:ea typeface="Arial"/>
                <a:cs typeface="Arial"/>
                <a:sym typeface="Arial"/>
              </a:defRPr>
            </a:lvl1pPr>
            <a:lvl2pPr marL="914400" lvl="1" indent="-228600" algn="l">
              <a:lnSpc>
                <a:spcPct val="100000"/>
              </a:lnSpc>
              <a:spcBef>
                <a:spcPts val="450"/>
              </a:spcBef>
              <a:spcAft>
                <a:spcPts val="0"/>
              </a:spcAft>
              <a:buClr>
                <a:srgbClr val="63666A"/>
              </a:buClr>
              <a:buSzPts val="1400"/>
              <a:buNone/>
              <a:defRPr sz="1400">
                <a:solidFill>
                  <a:srgbClr val="63666A"/>
                </a:solidFill>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65"/>
          <p:cNvSpPr txBox="1">
            <a:spLocks noGrp="1"/>
          </p:cNvSpPr>
          <p:nvPr>
            <p:ph type="body" idx="3"/>
          </p:nvPr>
        </p:nvSpPr>
        <p:spPr>
          <a:xfrm>
            <a:off x="6133825" y="1737360"/>
            <a:ext cx="2606040" cy="265176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Clr>
                <a:schemeClr val="accent6"/>
              </a:buClr>
              <a:buSzPts val="1400"/>
              <a:buFont typeface="Noto Sans Symbols"/>
              <a:buAutoNum type="arabicPlain"/>
              <a:defRPr sz="1400" b="1" i="0" cap="none">
                <a:latin typeface="Arial"/>
                <a:ea typeface="Arial"/>
                <a:cs typeface="Arial"/>
                <a:sym typeface="Arial"/>
              </a:defRPr>
            </a:lvl1pPr>
            <a:lvl2pPr marL="914400" lvl="1" indent="-228600" algn="l">
              <a:lnSpc>
                <a:spcPct val="100000"/>
              </a:lnSpc>
              <a:spcBef>
                <a:spcPts val="450"/>
              </a:spcBef>
              <a:spcAft>
                <a:spcPts val="0"/>
              </a:spcAft>
              <a:buClr>
                <a:srgbClr val="63666A"/>
              </a:buClr>
              <a:buSzPts val="1400"/>
              <a:buNone/>
              <a:defRPr sz="1400">
                <a:solidFill>
                  <a:srgbClr val="63666A"/>
                </a:solidFill>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61" name="Google Shape;61;p65"/>
          <p:cNvCxnSpPr/>
          <p:nvPr/>
        </p:nvCxnSpPr>
        <p:spPr>
          <a:xfrm>
            <a:off x="0" y="297740"/>
            <a:ext cx="270933" cy="0"/>
          </a:xfrm>
          <a:prstGeom prst="straightConnector1">
            <a:avLst/>
          </a:prstGeom>
          <a:noFill/>
          <a:ln w="44450" cap="flat" cmpd="sng">
            <a:solidFill>
              <a:schemeClr val="dk2"/>
            </a:solidFill>
            <a:prstDash val="solid"/>
            <a:round/>
            <a:headEnd type="none" w="sm" len="sm"/>
            <a:tailEnd type="none" w="sm" len="sm"/>
          </a:ln>
        </p:spPr>
      </p:cxnSp>
      <p:sp>
        <p:nvSpPr>
          <p:cNvPr id="62" name="Google Shape;62;p65"/>
          <p:cNvSpPr txBox="1"/>
          <p:nvPr/>
        </p:nvSpPr>
        <p:spPr>
          <a:xfrm>
            <a:off x="414860" y="216949"/>
            <a:ext cx="822960"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63666A"/>
                </a:solidFill>
                <a:latin typeface="Arial"/>
                <a:ea typeface="Arial"/>
                <a:cs typeface="Arial"/>
                <a:sym typeface="Arial"/>
              </a:rPr>
              <a:t>MD Anderson </a:t>
            </a:r>
            <a:endParaRPr sz="1400" b="0" i="0" u="none" strike="noStrike" cap="none">
              <a:solidFill>
                <a:srgbClr val="000000"/>
              </a:solidFill>
              <a:latin typeface="Arial"/>
              <a:ea typeface="Arial"/>
              <a:cs typeface="Arial"/>
              <a:sym typeface="Arial"/>
            </a:endParaRPr>
          </a:p>
        </p:txBody>
      </p:sp>
      <p:cxnSp>
        <p:nvCxnSpPr>
          <p:cNvPr id="63" name="Google Shape;63;p65"/>
          <p:cNvCxnSpPr/>
          <p:nvPr/>
        </p:nvCxnSpPr>
        <p:spPr>
          <a:xfrm>
            <a:off x="1316419" y="216949"/>
            <a:ext cx="0" cy="164592"/>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chemeClr val="accent1"/>
        </a:solidFill>
        <a:effectLst/>
      </p:bgPr>
    </p:bg>
    <p:spTree>
      <p:nvGrpSpPr>
        <p:cNvPr id="1" name="Shape 64"/>
        <p:cNvGrpSpPr/>
        <p:nvPr/>
      </p:nvGrpSpPr>
      <p:grpSpPr>
        <a:xfrm>
          <a:off x="0" y="0"/>
          <a:ext cx="0" cy="0"/>
          <a:chOff x="0" y="0"/>
          <a:chExt cx="0" cy="0"/>
        </a:xfrm>
      </p:grpSpPr>
      <p:sp>
        <p:nvSpPr>
          <p:cNvPr id="65" name="Google Shape;65;p66"/>
          <p:cNvSpPr txBox="1">
            <a:spLocks noGrp="1"/>
          </p:cNvSpPr>
          <p:nvPr>
            <p:ph type="title"/>
          </p:nvPr>
        </p:nvSpPr>
        <p:spPr>
          <a:xfrm>
            <a:off x="411480" y="1261872"/>
            <a:ext cx="8316976" cy="8229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Arial"/>
              <a:buNone/>
              <a:defRPr sz="2600"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6"/>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66"/>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6"/>
          <p:cNvSpPr txBox="1">
            <a:spLocks noGrp="1"/>
          </p:cNvSpPr>
          <p:nvPr>
            <p:ph type="body" idx="1"/>
          </p:nvPr>
        </p:nvSpPr>
        <p:spPr>
          <a:xfrm>
            <a:off x="411479" y="2286000"/>
            <a:ext cx="4572000" cy="12344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lt1"/>
              </a:buClr>
              <a:buSzPts val="2000"/>
              <a:buNone/>
              <a:defRPr sz="2000" b="1">
                <a:solidFill>
                  <a:schemeClr val="lt1"/>
                </a:solidFill>
                <a:latin typeface="Arial"/>
                <a:ea typeface="Arial"/>
                <a:cs typeface="Arial"/>
                <a:sym typeface="Arial"/>
              </a:defRPr>
            </a:lvl1pPr>
            <a:lvl2pPr marL="914400" lvl="1" indent="-228600" algn="l">
              <a:lnSpc>
                <a:spcPct val="100000"/>
              </a:lnSpc>
              <a:spcBef>
                <a:spcPts val="450"/>
              </a:spcBef>
              <a:spcAft>
                <a:spcPts val="0"/>
              </a:spcAft>
              <a:buClr>
                <a:schemeClr val="lt1"/>
              </a:buClr>
              <a:buSzPts val="2000"/>
              <a:buNone/>
              <a:defRPr sz="2000">
                <a:solidFill>
                  <a:schemeClr val="lt1"/>
                </a:solidFill>
              </a:defRPr>
            </a:lvl2pPr>
            <a:lvl3pPr marL="1371600" lvl="2" indent="-228600" algn="l">
              <a:lnSpc>
                <a:spcPct val="90000"/>
              </a:lnSpc>
              <a:spcBef>
                <a:spcPts val="600"/>
              </a:spcBef>
              <a:spcAft>
                <a:spcPts val="0"/>
              </a:spcAft>
              <a:buClr>
                <a:schemeClr val="lt1"/>
              </a:buClr>
              <a:buSzPts val="1600"/>
              <a:buNone/>
              <a:defRPr>
                <a:solidFill>
                  <a:schemeClr val="lt1"/>
                </a:solidFill>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69" name="Google Shape;69;p66"/>
          <p:cNvCxnSpPr/>
          <p:nvPr/>
        </p:nvCxnSpPr>
        <p:spPr>
          <a:xfrm>
            <a:off x="1" y="299245"/>
            <a:ext cx="270933" cy="0"/>
          </a:xfrm>
          <a:prstGeom prst="straightConnector1">
            <a:avLst/>
          </a:prstGeom>
          <a:noFill/>
          <a:ln w="44450" cap="flat" cmpd="sng">
            <a:solidFill>
              <a:schemeClr val="lt1"/>
            </a:solidFill>
            <a:prstDash val="solid"/>
            <a:round/>
            <a:headEnd type="none" w="sm" len="sm"/>
            <a:tailEnd type="none" w="sm" len="sm"/>
          </a:ln>
        </p:spPr>
      </p:cxnSp>
      <p:sp>
        <p:nvSpPr>
          <p:cNvPr id="70" name="Google Shape;70;p66"/>
          <p:cNvSpPr txBox="1"/>
          <p:nvPr/>
        </p:nvSpPr>
        <p:spPr>
          <a:xfrm>
            <a:off x="414860" y="218454"/>
            <a:ext cx="822960"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Arial"/>
                <a:ea typeface="Arial"/>
                <a:cs typeface="Arial"/>
                <a:sym typeface="Arial"/>
              </a:rPr>
              <a:t>MD Anderson </a:t>
            </a:r>
            <a:endParaRPr sz="1400" b="0" i="0" u="none" strike="noStrike" cap="none">
              <a:solidFill>
                <a:srgbClr val="000000"/>
              </a:solidFill>
              <a:latin typeface="Arial"/>
              <a:ea typeface="Arial"/>
              <a:cs typeface="Arial"/>
              <a:sym typeface="Arial"/>
            </a:endParaRPr>
          </a:p>
        </p:txBody>
      </p:sp>
      <p:cxnSp>
        <p:nvCxnSpPr>
          <p:cNvPr id="71" name="Google Shape;71;p66"/>
          <p:cNvCxnSpPr/>
          <p:nvPr/>
        </p:nvCxnSpPr>
        <p:spPr>
          <a:xfrm>
            <a:off x="1316419" y="216949"/>
            <a:ext cx="0" cy="164592"/>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2"/>
        <p:cNvGrpSpPr/>
        <p:nvPr/>
      </p:nvGrpSpPr>
      <p:grpSpPr>
        <a:xfrm>
          <a:off x="0" y="0"/>
          <a:ext cx="0" cy="0"/>
          <a:chOff x="0" y="0"/>
          <a:chExt cx="0" cy="0"/>
        </a:xfrm>
      </p:grpSpPr>
      <p:sp>
        <p:nvSpPr>
          <p:cNvPr id="73" name="Google Shape;73;p67"/>
          <p:cNvSpPr txBox="1">
            <a:spLocks noGrp="1"/>
          </p:cNvSpPr>
          <p:nvPr>
            <p:ph type="body" idx="1"/>
          </p:nvPr>
        </p:nvSpPr>
        <p:spPr>
          <a:xfrm>
            <a:off x="411481" y="1463040"/>
            <a:ext cx="8321040" cy="3383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lvl1pPr>
            <a:lvl2pPr marL="914400" lvl="1" indent="-342900" algn="l">
              <a:lnSpc>
                <a:spcPct val="100000"/>
              </a:lnSpc>
              <a:spcBef>
                <a:spcPts val="9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67"/>
          <p:cNvSpPr txBox="1">
            <a:spLocks noGrp="1"/>
          </p:cNvSpPr>
          <p:nvPr>
            <p:ph type="title"/>
          </p:nvPr>
        </p:nvSpPr>
        <p:spPr>
          <a:xfrm>
            <a:off x="411481" y="514349"/>
            <a:ext cx="8321040" cy="6400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67"/>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77" name="Google Shape;77;p67"/>
          <p:cNvCxnSpPr/>
          <p:nvPr/>
        </p:nvCxnSpPr>
        <p:spPr>
          <a:xfrm>
            <a:off x="0" y="297740"/>
            <a:ext cx="270933" cy="0"/>
          </a:xfrm>
          <a:prstGeom prst="straightConnector1">
            <a:avLst/>
          </a:prstGeom>
          <a:noFill/>
          <a:ln w="44450" cap="flat" cmpd="sng">
            <a:solidFill>
              <a:schemeClr val="dk2"/>
            </a:solidFill>
            <a:prstDash val="solid"/>
            <a:round/>
            <a:headEnd type="none" w="sm" len="sm"/>
            <a:tailEnd type="none" w="sm" len="sm"/>
          </a:ln>
        </p:spPr>
      </p:cxnSp>
      <p:sp>
        <p:nvSpPr>
          <p:cNvPr id="78" name="Google Shape;78;p67"/>
          <p:cNvSpPr txBox="1"/>
          <p:nvPr/>
        </p:nvSpPr>
        <p:spPr>
          <a:xfrm>
            <a:off x="414860" y="216949"/>
            <a:ext cx="822960"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63666A"/>
                </a:solidFill>
                <a:latin typeface="Arial"/>
                <a:ea typeface="Arial"/>
                <a:cs typeface="Arial"/>
                <a:sym typeface="Arial"/>
              </a:rPr>
              <a:t>MD Anderson </a:t>
            </a:r>
            <a:endParaRPr sz="1400" b="0" i="0" u="none" strike="noStrike" cap="none">
              <a:solidFill>
                <a:srgbClr val="000000"/>
              </a:solidFill>
              <a:latin typeface="Arial"/>
              <a:ea typeface="Arial"/>
              <a:cs typeface="Arial"/>
              <a:sym typeface="Arial"/>
            </a:endParaRPr>
          </a:p>
        </p:txBody>
      </p:sp>
      <p:cxnSp>
        <p:nvCxnSpPr>
          <p:cNvPr id="79" name="Google Shape;79;p67"/>
          <p:cNvCxnSpPr/>
          <p:nvPr/>
        </p:nvCxnSpPr>
        <p:spPr>
          <a:xfrm>
            <a:off x="1316419" y="216949"/>
            <a:ext cx="0" cy="164592"/>
          </a:xfrm>
          <a:prstGeom prst="straightConnector1">
            <a:avLst/>
          </a:prstGeom>
          <a:noFill/>
          <a:ln w="9525" cap="flat" cmpd="sng">
            <a:solidFill>
              <a:schemeClr val="accent6"/>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70"/>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82"/>
        <p:cNvGrpSpPr/>
        <p:nvPr/>
      </p:nvGrpSpPr>
      <p:grpSpPr>
        <a:xfrm>
          <a:off x="0" y="0"/>
          <a:ext cx="0" cy="0"/>
          <a:chOff x="0" y="0"/>
          <a:chExt cx="0" cy="0"/>
        </a:xfrm>
      </p:grpSpPr>
      <p:sp>
        <p:nvSpPr>
          <p:cNvPr id="83" name="Google Shape;83;p71"/>
          <p:cNvSpPr>
            <a:spLocks noGrp="1"/>
          </p:cNvSpPr>
          <p:nvPr>
            <p:ph type="pic" idx="2"/>
          </p:nvPr>
        </p:nvSpPr>
        <p:spPr>
          <a:xfrm>
            <a:off x="0" y="0"/>
            <a:ext cx="9153144" cy="2834640"/>
          </a:xfrm>
          <a:prstGeom prst="rect">
            <a:avLst/>
          </a:prstGeom>
          <a:solidFill>
            <a:schemeClr val="accent1"/>
          </a:solidFill>
          <a:ln>
            <a:noFill/>
          </a:ln>
        </p:spPr>
      </p:sp>
      <p:sp>
        <p:nvSpPr>
          <p:cNvPr id="84" name="Google Shape;84;p71"/>
          <p:cNvSpPr/>
          <p:nvPr/>
        </p:nvSpPr>
        <p:spPr>
          <a:xfrm>
            <a:off x="0" y="2820924"/>
            <a:ext cx="9153144" cy="232257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 name="Google Shape;85;p71"/>
          <p:cNvSpPr/>
          <p:nvPr/>
        </p:nvSpPr>
        <p:spPr>
          <a:xfrm>
            <a:off x="0" y="4869180"/>
            <a:ext cx="9144000" cy="27432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cxnSp>
        <p:nvCxnSpPr>
          <p:cNvPr id="86" name="Google Shape;86;p71"/>
          <p:cNvCxnSpPr/>
          <p:nvPr/>
        </p:nvCxnSpPr>
        <p:spPr>
          <a:xfrm>
            <a:off x="0" y="4869180"/>
            <a:ext cx="9144000" cy="0"/>
          </a:xfrm>
          <a:prstGeom prst="straightConnector1">
            <a:avLst/>
          </a:prstGeom>
          <a:noFill/>
          <a:ln w="38100" cap="flat" cmpd="sng">
            <a:solidFill>
              <a:schemeClr val="dk2"/>
            </a:solidFill>
            <a:prstDash val="solid"/>
            <a:round/>
            <a:headEnd type="none" w="sm" len="sm"/>
            <a:tailEnd type="none" w="sm" len="sm"/>
          </a:ln>
        </p:spPr>
      </p:cxnSp>
      <p:sp>
        <p:nvSpPr>
          <p:cNvPr id="87" name="Google Shape;87;p71"/>
          <p:cNvSpPr txBox="1">
            <a:spLocks noGrp="1"/>
          </p:cNvSpPr>
          <p:nvPr>
            <p:ph type="subTitle" idx="1"/>
          </p:nvPr>
        </p:nvSpPr>
        <p:spPr>
          <a:xfrm>
            <a:off x="3017520" y="3703320"/>
            <a:ext cx="5715000" cy="411480"/>
          </a:xfrm>
          <a:prstGeom prst="rect">
            <a:avLst/>
          </a:prstGeom>
          <a:noFill/>
          <a:ln>
            <a:noFill/>
          </a:ln>
        </p:spPr>
        <p:txBody>
          <a:bodyPr spcFirstLastPara="1" wrap="square" lIns="0" tIns="0" rIns="0" bIns="0" anchor="t" anchorCtr="0">
            <a:noAutofit/>
          </a:bodyPr>
          <a:lstStyle>
            <a:lvl1pPr lvl="0" algn="l">
              <a:lnSpc>
                <a:spcPct val="100000"/>
              </a:lnSpc>
              <a:spcBef>
                <a:spcPts val="450"/>
              </a:spcBef>
              <a:spcAft>
                <a:spcPts val="0"/>
              </a:spcAft>
              <a:buClr>
                <a:schemeClr val="accent6"/>
              </a:buClr>
              <a:buSzPts val="1400"/>
              <a:buNone/>
              <a:defRPr sz="1400" b="0">
                <a:solidFill>
                  <a:schemeClr val="accent6"/>
                </a:solidFill>
                <a:latin typeface="Arial"/>
                <a:ea typeface="Arial"/>
                <a:cs typeface="Arial"/>
                <a:sym typeface="Arial"/>
              </a:defRPr>
            </a:lvl1pPr>
            <a:lvl2pPr lvl="1" algn="ctr">
              <a:lnSpc>
                <a:spcPct val="100000"/>
              </a:lnSpc>
              <a:spcBef>
                <a:spcPts val="900"/>
              </a:spcBef>
              <a:spcAft>
                <a:spcPts val="0"/>
              </a:spcAft>
              <a:buClr>
                <a:srgbClr val="918F8E"/>
              </a:buClr>
              <a:buSzPts val="1800"/>
              <a:buNone/>
              <a:defRPr>
                <a:solidFill>
                  <a:srgbClr val="918F8E"/>
                </a:solidFill>
              </a:defRPr>
            </a:lvl2pPr>
            <a:lvl3pPr lvl="2" algn="ctr">
              <a:lnSpc>
                <a:spcPct val="100000"/>
              </a:lnSpc>
              <a:spcBef>
                <a:spcPts val="600"/>
              </a:spcBef>
              <a:spcAft>
                <a:spcPts val="0"/>
              </a:spcAft>
              <a:buClr>
                <a:srgbClr val="918F8E"/>
              </a:buClr>
              <a:buSzPts val="1600"/>
              <a:buNone/>
              <a:defRPr>
                <a:solidFill>
                  <a:srgbClr val="918F8E"/>
                </a:solidFill>
              </a:defRPr>
            </a:lvl3pPr>
            <a:lvl4pPr lvl="3" algn="ctr">
              <a:lnSpc>
                <a:spcPct val="100000"/>
              </a:lnSpc>
              <a:spcBef>
                <a:spcPts val="600"/>
              </a:spcBef>
              <a:spcAft>
                <a:spcPts val="0"/>
              </a:spcAft>
              <a:buClr>
                <a:srgbClr val="918F8E"/>
              </a:buClr>
              <a:buSzPts val="1400"/>
              <a:buNone/>
              <a:defRPr>
                <a:solidFill>
                  <a:srgbClr val="918F8E"/>
                </a:solidFill>
              </a:defRPr>
            </a:lvl4pPr>
            <a:lvl5pPr lvl="4" algn="ctr">
              <a:lnSpc>
                <a:spcPct val="100000"/>
              </a:lnSpc>
              <a:spcBef>
                <a:spcPts val="270"/>
              </a:spcBef>
              <a:spcAft>
                <a:spcPts val="0"/>
              </a:spcAft>
              <a:buClr>
                <a:srgbClr val="918F8E"/>
              </a:buClr>
              <a:buSzPts val="1350"/>
              <a:buNone/>
              <a:defRPr>
                <a:solidFill>
                  <a:srgbClr val="918F8E"/>
                </a:solidFill>
              </a:defRPr>
            </a:lvl5pPr>
            <a:lvl6pPr lvl="5" algn="ctr">
              <a:lnSpc>
                <a:spcPct val="100000"/>
              </a:lnSpc>
              <a:spcBef>
                <a:spcPts val="300"/>
              </a:spcBef>
              <a:spcAft>
                <a:spcPts val="0"/>
              </a:spcAft>
              <a:buClr>
                <a:srgbClr val="918F8E"/>
              </a:buClr>
              <a:buSzPts val="1500"/>
              <a:buNone/>
              <a:defRPr>
                <a:solidFill>
                  <a:srgbClr val="918F8E"/>
                </a:solidFill>
              </a:defRPr>
            </a:lvl6pPr>
            <a:lvl7pPr lvl="6" algn="ctr">
              <a:lnSpc>
                <a:spcPct val="100000"/>
              </a:lnSpc>
              <a:spcBef>
                <a:spcPts val="300"/>
              </a:spcBef>
              <a:spcAft>
                <a:spcPts val="0"/>
              </a:spcAft>
              <a:buClr>
                <a:srgbClr val="918F8E"/>
              </a:buClr>
              <a:buSzPts val="1500"/>
              <a:buNone/>
              <a:defRPr>
                <a:solidFill>
                  <a:srgbClr val="918F8E"/>
                </a:solidFill>
              </a:defRPr>
            </a:lvl7pPr>
            <a:lvl8pPr lvl="7" algn="ctr">
              <a:lnSpc>
                <a:spcPct val="100000"/>
              </a:lnSpc>
              <a:spcBef>
                <a:spcPts val="300"/>
              </a:spcBef>
              <a:spcAft>
                <a:spcPts val="0"/>
              </a:spcAft>
              <a:buClr>
                <a:srgbClr val="918F8E"/>
              </a:buClr>
              <a:buSzPts val="1500"/>
              <a:buNone/>
              <a:defRPr>
                <a:solidFill>
                  <a:srgbClr val="918F8E"/>
                </a:solidFill>
              </a:defRPr>
            </a:lvl8pPr>
            <a:lvl9pPr lvl="8" algn="ctr">
              <a:lnSpc>
                <a:spcPct val="100000"/>
              </a:lnSpc>
              <a:spcBef>
                <a:spcPts val="300"/>
              </a:spcBef>
              <a:spcAft>
                <a:spcPts val="0"/>
              </a:spcAft>
              <a:buClr>
                <a:srgbClr val="918F8E"/>
              </a:buClr>
              <a:buSzPts val="1500"/>
              <a:buNone/>
              <a:defRPr>
                <a:solidFill>
                  <a:srgbClr val="918F8E"/>
                </a:solidFill>
              </a:defRPr>
            </a:lvl9pPr>
          </a:lstStyle>
          <a:p>
            <a:endParaRPr/>
          </a:p>
        </p:txBody>
      </p:sp>
      <p:sp>
        <p:nvSpPr>
          <p:cNvPr id="88" name="Google Shape;88;p71"/>
          <p:cNvSpPr txBox="1">
            <a:spLocks noGrp="1"/>
          </p:cNvSpPr>
          <p:nvPr>
            <p:ph type="body" idx="3"/>
          </p:nvPr>
        </p:nvSpPr>
        <p:spPr>
          <a:xfrm>
            <a:off x="3017520" y="4160520"/>
            <a:ext cx="5715000" cy="6400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300"/>
              <a:buNone/>
              <a:defRPr sz="1300" b="1">
                <a:solidFill>
                  <a:schemeClr val="dk1"/>
                </a:solidFill>
                <a:latin typeface="Arial"/>
                <a:ea typeface="Arial"/>
                <a:cs typeface="Arial"/>
                <a:sym typeface="Arial"/>
              </a:defRPr>
            </a:lvl1pPr>
            <a:lvl2pPr marL="914400" lvl="1" indent="-228600" algn="l">
              <a:lnSpc>
                <a:spcPct val="100000"/>
              </a:lnSpc>
              <a:spcBef>
                <a:spcPts val="200"/>
              </a:spcBef>
              <a:spcAft>
                <a:spcPts val="0"/>
              </a:spcAft>
              <a:buClr>
                <a:schemeClr val="accent6"/>
              </a:buClr>
              <a:buSzPts val="1200"/>
              <a:buNone/>
              <a:defRPr sz="1200">
                <a:solidFill>
                  <a:schemeClr val="accent6"/>
                </a:solidFill>
                <a:latin typeface="Arial"/>
                <a:ea typeface="Arial"/>
                <a:cs typeface="Arial"/>
                <a:sym typeface="Arial"/>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71"/>
          <p:cNvSpPr txBox="1">
            <a:spLocks noGrp="1"/>
          </p:cNvSpPr>
          <p:nvPr>
            <p:ph type="ctrTitle"/>
          </p:nvPr>
        </p:nvSpPr>
        <p:spPr>
          <a:xfrm>
            <a:off x="3017520" y="3017520"/>
            <a:ext cx="5715000" cy="6400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200"/>
              <a:buFont typeface="Arial"/>
              <a:buNone/>
              <a:defRPr sz="2200"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0" name="Google Shape;90;p71" descr="C:\Users\michelle\Downloads\MDA_logo.png"/>
          <p:cNvPicPr preferRelativeResize="0"/>
          <p:nvPr/>
        </p:nvPicPr>
        <p:blipFill rotWithShape="1">
          <a:blip r:embed="rId2">
            <a:alphaModFix/>
          </a:blip>
          <a:srcRect/>
          <a:stretch/>
        </p:blipFill>
        <p:spPr>
          <a:xfrm>
            <a:off x="409575" y="3054123"/>
            <a:ext cx="1828800" cy="88650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200"/>
              <a:buFont typeface="Arial"/>
              <a:buNone/>
              <a:defRPr sz="2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9"/>
          <p:cNvSpPr txBox="1">
            <a:spLocks noGrp="1"/>
          </p:cNvSpPr>
          <p:nvPr>
            <p:ph type="body" idx="1"/>
          </p:nvPr>
        </p:nvSpPr>
        <p:spPr>
          <a:xfrm>
            <a:off x="411480" y="1463040"/>
            <a:ext cx="8321040" cy="3383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9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4325" algn="l" rtl="0">
              <a:lnSpc>
                <a:spcPct val="100000"/>
              </a:lnSpc>
              <a:spcBef>
                <a:spcPts val="270"/>
              </a:spcBef>
              <a:spcAft>
                <a:spcPts val="0"/>
              </a:spcAft>
              <a:buClr>
                <a:schemeClr val="lt1"/>
              </a:buClr>
              <a:buSzPts val="1350"/>
              <a:buFont typeface="Arial"/>
              <a:buChar char="»"/>
              <a:defRPr sz="1350" b="0" i="0" u="none" strike="noStrike" cap="none">
                <a:solidFill>
                  <a:schemeClr val="lt1"/>
                </a:solidFill>
                <a:latin typeface="Times New Roman"/>
                <a:ea typeface="Times New Roman"/>
                <a:cs typeface="Times New Roman"/>
                <a:sym typeface="Times New Roman"/>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 name="Google Shape;12;p59"/>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 name="Google Shape;13;p5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
        <p:cNvGrpSpPr/>
        <p:nvPr/>
      </p:nvGrpSpPr>
      <p:grpSpPr>
        <a:xfrm>
          <a:off x="0" y="0"/>
          <a:ext cx="0" cy="0"/>
          <a:chOff x="0" y="0"/>
          <a:chExt cx="0" cy="0"/>
        </a:xfrm>
      </p:grpSpPr>
      <p:sp>
        <p:nvSpPr>
          <p:cNvPr id="41" name="Google Shape;41;p58"/>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200"/>
              <a:buFont typeface="Arial"/>
              <a:buNone/>
              <a:defRPr sz="2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58"/>
          <p:cNvSpPr txBox="1">
            <a:spLocks noGrp="1"/>
          </p:cNvSpPr>
          <p:nvPr>
            <p:ph type="body" idx="1"/>
          </p:nvPr>
        </p:nvSpPr>
        <p:spPr>
          <a:xfrm>
            <a:off x="411480" y="1463040"/>
            <a:ext cx="8321040" cy="3383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9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4325" algn="l" rtl="0">
              <a:lnSpc>
                <a:spcPct val="100000"/>
              </a:lnSpc>
              <a:spcBef>
                <a:spcPts val="270"/>
              </a:spcBef>
              <a:spcAft>
                <a:spcPts val="0"/>
              </a:spcAft>
              <a:buClr>
                <a:schemeClr val="lt1"/>
              </a:buClr>
              <a:buSzPts val="1350"/>
              <a:buFont typeface="Arial"/>
              <a:buChar char="»"/>
              <a:defRPr sz="1350" b="0" i="0" u="none" strike="noStrike" cap="none">
                <a:solidFill>
                  <a:schemeClr val="lt1"/>
                </a:solidFill>
                <a:latin typeface="Times New Roman"/>
                <a:ea typeface="Times New Roman"/>
                <a:cs typeface="Times New Roman"/>
                <a:sym typeface="Times New Roman"/>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3" name="Google Shape;43;p58"/>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4" name="Google Shape;44;p5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chart" Target="../charts/char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hyperlink" Target="http://www.inside.mdanderson.org/L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nature.com/articles/ng.3756#Sec15"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github.com/mg14/aml-multistage"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8">
          <a:extLst>
            <a:ext uri="{FF2B5EF4-FFF2-40B4-BE49-F238E27FC236}">
              <a16:creationId xmlns:a16="http://schemas.microsoft.com/office/drawing/2014/main" id="{B2E00516-0E52-1D81-6043-79656E21A53E}"/>
            </a:ext>
          </a:extLst>
        </p:cNvPr>
        <p:cNvGrpSpPr/>
        <p:nvPr/>
      </p:nvGrpSpPr>
      <p:grpSpPr>
        <a:xfrm>
          <a:off x="0" y="0"/>
          <a:ext cx="0" cy="0"/>
          <a:chOff x="0" y="0"/>
          <a:chExt cx="0" cy="0"/>
        </a:xfrm>
      </p:grpSpPr>
      <p:sp>
        <p:nvSpPr>
          <p:cNvPr id="989" name="Google Shape;989;p44">
            <a:extLst>
              <a:ext uri="{FF2B5EF4-FFF2-40B4-BE49-F238E27FC236}">
                <a16:creationId xmlns:a16="http://schemas.microsoft.com/office/drawing/2014/main" id="{69E4A8E6-CC61-58BE-6046-1B8A725C5EF7}"/>
              </a:ext>
            </a:extLst>
          </p:cNvPr>
          <p:cNvSpPr txBox="1">
            <a:spLocks noGrp="1"/>
          </p:cNvSpPr>
          <p:nvPr>
            <p:ph type="ctrTitle"/>
          </p:nvPr>
        </p:nvSpPr>
        <p:spPr>
          <a:xfrm>
            <a:off x="470297" y="1492624"/>
            <a:ext cx="8344250" cy="106231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2F2F2"/>
              </a:buClr>
              <a:buSzPts val="3000"/>
              <a:buFont typeface="Arial"/>
              <a:buNone/>
            </a:pPr>
            <a:r>
              <a:rPr lang="en-US" dirty="0" err="1">
                <a:solidFill>
                  <a:srgbClr val="F2F2F2"/>
                </a:solidFill>
                <a:latin typeface="Arial"/>
                <a:ea typeface="Arial"/>
                <a:cs typeface="Arial"/>
                <a:sym typeface="Arial"/>
              </a:rPr>
              <a:t>tMN</a:t>
            </a:r>
            <a:r>
              <a:rPr lang="en-US">
                <a:solidFill>
                  <a:srgbClr val="F2F2F2"/>
                </a:solidFill>
                <a:latin typeface="Arial"/>
                <a:ea typeface="Arial"/>
                <a:cs typeface="Arial"/>
                <a:sym typeface="Arial"/>
              </a:rPr>
              <a:t> vs Cancer </a:t>
            </a:r>
            <a:r>
              <a:rPr lang="en-US" dirty="0">
                <a:solidFill>
                  <a:srgbClr val="F2F2F2"/>
                </a:solidFill>
                <a:latin typeface="Arial"/>
                <a:ea typeface="Arial"/>
                <a:cs typeface="Arial"/>
                <a:sym typeface="Arial"/>
              </a:rPr>
              <a:t>Patient - Lab Result Elements Preliminary Analysis Overview</a:t>
            </a:r>
            <a:endParaRPr dirty="0"/>
          </a:p>
        </p:txBody>
      </p:sp>
      <p:sp>
        <p:nvSpPr>
          <p:cNvPr id="990" name="Google Shape;990;p44">
            <a:extLst>
              <a:ext uri="{FF2B5EF4-FFF2-40B4-BE49-F238E27FC236}">
                <a16:creationId xmlns:a16="http://schemas.microsoft.com/office/drawing/2014/main" id="{75C0922A-210B-CCB1-EBD3-3D6AFA1485A8}"/>
              </a:ext>
            </a:extLst>
          </p:cNvPr>
          <p:cNvSpPr txBox="1">
            <a:spLocks noGrp="1"/>
          </p:cNvSpPr>
          <p:nvPr>
            <p:ph type="body" idx="2"/>
          </p:nvPr>
        </p:nvSpPr>
        <p:spPr>
          <a:xfrm>
            <a:off x="448226" y="4199835"/>
            <a:ext cx="6287870" cy="486550"/>
          </a:xfrm>
          <a:prstGeom prst="rect">
            <a:avLst/>
          </a:prstGeom>
          <a:noFill/>
          <a:ln>
            <a:noFill/>
          </a:ln>
        </p:spPr>
        <p:txBody>
          <a:bodyPr spcFirstLastPara="1" wrap="square" lIns="0" tIns="0" rIns="0" bIns="91425" anchor="t" anchorCtr="0">
            <a:noAutofit/>
          </a:bodyPr>
          <a:lstStyle/>
          <a:p>
            <a:pPr marL="0" lvl="0" indent="0" algn="l" rtl="0">
              <a:lnSpc>
                <a:spcPct val="100000"/>
              </a:lnSpc>
              <a:spcBef>
                <a:spcPts val="0"/>
              </a:spcBef>
              <a:spcAft>
                <a:spcPts val="0"/>
              </a:spcAft>
              <a:buClr>
                <a:srgbClr val="413C38"/>
              </a:buClr>
              <a:buSzPts val="1350"/>
              <a:buNone/>
            </a:pPr>
            <a:r>
              <a:rPr lang="en-US" sz="1350" dirty="0">
                <a:solidFill>
                  <a:srgbClr val="413C38"/>
                </a:solidFill>
                <a:latin typeface="Arial"/>
                <a:ea typeface="Arial"/>
                <a:cs typeface="Arial"/>
                <a:sym typeface="Arial"/>
              </a:rPr>
              <a:t>Zijun Wu</a:t>
            </a:r>
            <a:endParaRPr dirty="0"/>
          </a:p>
          <a:p>
            <a:pPr marL="0" lvl="0" indent="0" algn="l" rtl="0">
              <a:lnSpc>
                <a:spcPct val="100000"/>
              </a:lnSpc>
              <a:spcBef>
                <a:spcPts val="0"/>
              </a:spcBef>
              <a:spcAft>
                <a:spcPts val="0"/>
              </a:spcAft>
              <a:buClr>
                <a:srgbClr val="413C38"/>
              </a:buClr>
              <a:buSzPts val="1350"/>
              <a:buNone/>
            </a:pPr>
            <a:r>
              <a:rPr lang="en-US" sz="1350" dirty="0">
                <a:solidFill>
                  <a:srgbClr val="413C38"/>
                </a:solidFill>
                <a:latin typeface="Arial"/>
                <a:ea typeface="Arial"/>
                <a:cs typeface="Arial"/>
                <a:sym typeface="Arial"/>
              </a:rPr>
              <a:t>Data Patterns and Trend Visualization Reports</a:t>
            </a:r>
            <a:endParaRPr dirty="0"/>
          </a:p>
          <a:p>
            <a:pPr marL="0" lvl="0" indent="0" algn="l" rtl="0">
              <a:lnSpc>
                <a:spcPct val="100000"/>
              </a:lnSpc>
              <a:spcBef>
                <a:spcPts val="0"/>
              </a:spcBef>
              <a:spcAft>
                <a:spcPts val="0"/>
              </a:spcAft>
              <a:buClr>
                <a:schemeClr val="dk1"/>
              </a:buClr>
              <a:buSzPts val="1350"/>
              <a:buNone/>
            </a:pPr>
            <a:endParaRPr sz="1350" dirty="0">
              <a:latin typeface="Arial"/>
              <a:ea typeface="Arial"/>
              <a:cs typeface="Arial"/>
              <a:sym typeface="Arial"/>
            </a:endParaRPr>
          </a:p>
        </p:txBody>
      </p:sp>
      <p:sp>
        <p:nvSpPr>
          <p:cNvPr id="991" name="Google Shape;991;p44">
            <a:extLst>
              <a:ext uri="{FF2B5EF4-FFF2-40B4-BE49-F238E27FC236}">
                <a16:creationId xmlns:a16="http://schemas.microsoft.com/office/drawing/2014/main" id="{7BF21ACB-E1C6-4DFA-4AF3-C0C537F59B5C}"/>
              </a:ext>
            </a:extLst>
          </p:cNvPr>
          <p:cNvSpPr txBox="1">
            <a:spLocks noGrp="1"/>
          </p:cNvSpPr>
          <p:nvPr>
            <p:ph type="body" idx="3"/>
          </p:nvPr>
        </p:nvSpPr>
        <p:spPr>
          <a:xfrm>
            <a:off x="470298" y="4745141"/>
            <a:ext cx="3124622" cy="29596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latin typeface="Arial"/>
                <a:ea typeface="Arial"/>
                <a:cs typeface="Arial"/>
                <a:sym typeface="Arial"/>
              </a:rPr>
              <a:t>Nov 6, 2023</a:t>
            </a:r>
            <a:endParaRPr/>
          </a:p>
        </p:txBody>
      </p:sp>
    </p:spTree>
    <p:extLst>
      <p:ext uri="{BB962C8B-B14F-4D97-AF65-F5344CB8AC3E}">
        <p14:creationId xmlns:p14="http://schemas.microsoft.com/office/powerpoint/2010/main" val="358809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t>Sample Patient Record - MRN </a:t>
            </a:r>
            <a:r>
              <a:rPr lang="en-US" altLang="zh-CN" dirty="0" err="1"/>
              <a:t>xxxxx</a:t>
            </a:r>
            <a:endParaRPr dirty="0"/>
          </a:p>
        </p:txBody>
      </p:sp>
      <p:sp>
        <p:nvSpPr>
          <p:cNvPr id="194" name="Google Shape;194;p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pic>
        <p:nvPicPr>
          <p:cNvPr id="195" name="Google Shape;195;p7" descr="A screenshot of a computer screen&#10;&#10;Description automatically generated"/>
          <p:cNvPicPr preferRelativeResize="0"/>
          <p:nvPr/>
        </p:nvPicPr>
        <p:blipFill rotWithShape="1">
          <a:blip r:embed="rId3">
            <a:alphaModFix/>
          </a:blip>
          <a:srcRect/>
          <a:stretch/>
        </p:blipFill>
        <p:spPr>
          <a:xfrm>
            <a:off x="485775" y="742383"/>
            <a:ext cx="2675825" cy="3851048"/>
          </a:xfrm>
          <a:prstGeom prst="rect">
            <a:avLst/>
          </a:prstGeom>
          <a:noFill/>
          <a:ln>
            <a:noFill/>
          </a:ln>
        </p:spPr>
      </p:pic>
      <p:pic>
        <p:nvPicPr>
          <p:cNvPr id="196" name="Google Shape;196;p7" descr="A screenshot of a computer screen&#10;&#10;Description automatically generated"/>
          <p:cNvPicPr preferRelativeResize="0"/>
          <p:nvPr/>
        </p:nvPicPr>
        <p:blipFill rotWithShape="1">
          <a:blip r:embed="rId4">
            <a:alphaModFix/>
          </a:blip>
          <a:srcRect/>
          <a:stretch/>
        </p:blipFill>
        <p:spPr>
          <a:xfrm>
            <a:off x="3161600" y="742383"/>
            <a:ext cx="2692450" cy="3900532"/>
          </a:xfrm>
          <a:prstGeom prst="rect">
            <a:avLst/>
          </a:prstGeom>
          <a:noFill/>
          <a:ln>
            <a:noFill/>
          </a:ln>
        </p:spPr>
      </p:pic>
      <p:pic>
        <p:nvPicPr>
          <p:cNvPr id="197" name="Google Shape;197;p7" descr="A table of numbers and symbols&#10;&#10;Description automatically generated"/>
          <p:cNvPicPr preferRelativeResize="0"/>
          <p:nvPr/>
        </p:nvPicPr>
        <p:blipFill rotWithShape="1">
          <a:blip r:embed="rId5">
            <a:alphaModFix/>
          </a:blip>
          <a:srcRect/>
          <a:stretch/>
        </p:blipFill>
        <p:spPr>
          <a:xfrm>
            <a:off x="5854050" y="742383"/>
            <a:ext cx="2700276" cy="390053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4"/>
          <p:cNvSpPr txBox="1">
            <a:spLocks noGrp="1"/>
          </p:cNvSpPr>
          <p:nvPr>
            <p:ph type="ctrTitle"/>
          </p:nvPr>
        </p:nvSpPr>
        <p:spPr>
          <a:xfrm>
            <a:off x="470297" y="1492624"/>
            <a:ext cx="8344250" cy="106231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2F2F2"/>
              </a:buClr>
              <a:buSzPts val="3000"/>
              <a:buFont typeface="Arial"/>
              <a:buNone/>
            </a:pPr>
            <a:r>
              <a:rPr lang="en-US">
                <a:solidFill>
                  <a:srgbClr val="F2F2F2"/>
                </a:solidFill>
                <a:latin typeface="Arial"/>
                <a:ea typeface="Arial"/>
                <a:cs typeface="Arial"/>
                <a:sym typeface="Arial"/>
              </a:rPr>
              <a:t>tMN Patients vs. Cancer Patient - Lab Result Elements Preliminary Analysis Overview</a:t>
            </a:r>
            <a:endParaRPr/>
          </a:p>
        </p:txBody>
      </p:sp>
      <p:sp>
        <p:nvSpPr>
          <p:cNvPr id="990" name="Google Shape;990;p44"/>
          <p:cNvSpPr txBox="1">
            <a:spLocks noGrp="1"/>
          </p:cNvSpPr>
          <p:nvPr>
            <p:ph type="body" idx="2"/>
          </p:nvPr>
        </p:nvSpPr>
        <p:spPr>
          <a:xfrm>
            <a:off x="448226" y="4199835"/>
            <a:ext cx="6287870" cy="486550"/>
          </a:xfrm>
          <a:prstGeom prst="rect">
            <a:avLst/>
          </a:prstGeom>
          <a:noFill/>
          <a:ln>
            <a:noFill/>
          </a:ln>
        </p:spPr>
        <p:txBody>
          <a:bodyPr spcFirstLastPara="1" wrap="square" lIns="0" tIns="0" rIns="0" bIns="91425" anchor="t" anchorCtr="0">
            <a:noAutofit/>
          </a:bodyPr>
          <a:lstStyle/>
          <a:p>
            <a:pPr marL="0" lvl="0" indent="0" algn="l" rtl="0">
              <a:lnSpc>
                <a:spcPct val="100000"/>
              </a:lnSpc>
              <a:spcBef>
                <a:spcPts val="0"/>
              </a:spcBef>
              <a:spcAft>
                <a:spcPts val="0"/>
              </a:spcAft>
              <a:buClr>
                <a:srgbClr val="413C38"/>
              </a:buClr>
              <a:buSzPts val="1350"/>
              <a:buNone/>
            </a:pPr>
            <a:r>
              <a:rPr lang="en-US" sz="1350" dirty="0">
                <a:solidFill>
                  <a:srgbClr val="413C38"/>
                </a:solidFill>
                <a:latin typeface="Arial"/>
                <a:ea typeface="Arial"/>
                <a:cs typeface="Arial"/>
                <a:sym typeface="Arial"/>
              </a:rPr>
              <a:t>Zijun Wu</a:t>
            </a:r>
            <a:endParaRPr dirty="0"/>
          </a:p>
          <a:p>
            <a:pPr marL="0" lvl="0" indent="0" algn="l" rtl="0">
              <a:lnSpc>
                <a:spcPct val="100000"/>
              </a:lnSpc>
              <a:spcBef>
                <a:spcPts val="0"/>
              </a:spcBef>
              <a:spcAft>
                <a:spcPts val="0"/>
              </a:spcAft>
              <a:buClr>
                <a:srgbClr val="413C38"/>
              </a:buClr>
              <a:buSzPts val="1350"/>
              <a:buNone/>
            </a:pPr>
            <a:r>
              <a:rPr lang="en-US" sz="1350" dirty="0">
                <a:solidFill>
                  <a:srgbClr val="413C38"/>
                </a:solidFill>
                <a:latin typeface="Arial"/>
                <a:ea typeface="Arial"/>
                <a:cs typeface="Arial"/>
                <a:sym typeface="Arial"/>
              </a:rPr>
              <a:t>Data Patterns and Trend Visualization Reports</a:t>
            </a:r>
            <a:endParaRPr dirty="0"/>
          </a:p>
          <a:p>
            <a:pPr marL="0" lvl="0" indent="0" algn="l" rtl="0">
              <a:lnSpc>
                <a:spcPct val="100000"/>
              </a:lnSpc>
              <a:spcBef>
                <a:spcPts val="0"/>
              </a:spcBef>
              <a:spcAft>
                <a:spcPts val="0"/>
              </a:spcAft>
              <a:buClr>
                <a:schemeClr val="dk1"/>
              </a:buClr>
              <a:buSzPts val="1350"/>
              <a:buNone/>
            </a:pPr>
            <a:endParaRPr sz="1350" dirty="0">
              <a:latin typeface="Arial"/>
              <a:ea typeface="Arial"/>
              <a:cs typeface="Arial"/>
              <a:sym typeface="Arial"/>
            </a:endParaRPr>
          </a:p>
        </p:txBody>
      </p:sp>
      <p:sp>
        <p:nvSpPr>
          <p:cNvPr id="991" name="Google Shape;991;p44"/>
          <p:cNvSpPr txBox="1">
            <a:spLocks noGrp="1"/>
          </p:cNvSpPr>
          <p:nvPr>
            <p:ph type="body" idx="3"/>
          </p:nvPr>
        </p:nvSpPr>
        <p:spPr>
          <a:xfrm>
            <a:off x="470298" y="4745141"/>
            <a:ext cx="3124622" cy="29596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latin typeface="Arial"/>
                <a:ea typeface="Arial"/>
                <a:cs typeface="Arial"/>
                <a:sym typeface="Arial"/>
              </a:rPr>
              <a:t>Nov 6, 2023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5"/>
          <p:cNvSpPr txBox="1"/>
          <p:nvPr/>
        </p:nvSpPr>
        <p:spPr>
          <a:xfrm>
            <a:off x="8729452" y="4657975"/>
            <a:ext cx="136151" cy="169855"/>
          </a:xfrm>
          <a:prstGeom prst="rect">
            <a:avLst/>
          </a:prstGeom>
          <a:noFill/>
          <a:ln>
            <a:noFill/>
          </a:ln>
        </p:spPr>
        <p:txBody>
          <a:bodyPr spcFirstLastPara="1" wrap="square" lIns="0" tIns="0" rIns="0" bIns="0" anchor="t" anchorCtr="0">
            <a:spAutoFit/>
          </a:bodyPr>
          <a:lstStyle/>
          <a:p>
            <a:pPr marL="25214" marR="0" lvl="0" indent="0" algn="l" rtl="0">
              <a:lnSpc>
                <a:spcPct val="100226"/>
              </a:lnSpc>
              <a:spcBef>
                <a:spcPts val="0"/>
              </a:spcBef>
              <a:spcAft>
                <a:spcPts val="0"/>
              </a:spcAft>
              <a:buClr>
                <a:srgbClr val="000000"/>
              </a:buClr>
              <a:buSzPts val="1324"/>
              <a:buFont typeface="Arial"/>
              <a:buNone/>
            </a:pPr>
            <a:fld id="{00000000-1234-1234-1234-123412341234}" type="slidenum">
              <a:rPr lang="en-US" sz="1324" b="0" i="0" u="none" strike="noStrike" cap="none">
                <a:solidFill>
                  <a:srgbClr val="57585B"/>
                </a:solidFill>
                <a:latin typeface="Calibri"/>
                <a:ea typeface="Calibri"/>
                <a:cs typeface="Calibri"/>
                <a:sym typeface="Calibri"/>
              </a:rPr>
              <a:t>101</a:t>
            </a:fld>
            <a:endParaRPr sz="1324" b="0" i="0" u="none" strike="noStrike" cap="none">
              <a:solidFill>
                <a:schemeClr val="dk1"/>
              </a:solidFill>
              <a:latin typeface="Calibri"/>
              <a:ea typeface="Calibri"/>
              <a:cs typeface="Calibri"/>
              <a:sym typeface="Calibri"/>
            </a:endParaRPr>
          </a:p>
        </p:txBody>
      </p:sp>
      <p:sp>
        <p:nvSpPr>
          <p:cNvPr id="998" name="Google Shape;998;p45"/>
          <p:cNvSpPr txBox="1">
            <a:spLocks noGrp="1"/>
          </p:cNvSpPr>
          <p:nvPr>
            <p:ph type="title"/>
          </p:nvPr>
        </p:nvSpPr>
        <p:spPr>
          <a:xfrm>
            <a:off x="291543" y="300299"/>
            <a:ext cx="886745" cy="273175"/>
          </a:xfrm>
          <a:prstGeom prst="rect">
            <a:avLst/>
          </a:prstGeom>
          <a:noFill/>
          <a:ln>
            <a:noFill/>
          </a:ln>
        </p:spPr>
        <p:txBody>
          <a:bodyPr spcFirstLastPara="1" wrap="square" lIns="0" tIns="8400" rIns="0" bIns="0" anchor="b" anchorCtr="0">
            <a:spAutoFit/>
          </a:bodyPr>
          <a:lstStyle/>
          <a:p>
            <a:pPr marL="8405" lvl="0" indent="0" algn="l" rtl="0">
              <a:lnSpc>
                <a:spcPct val="100000"/>
              </a:lnSpc>
              <a:spcBef>
                <a:spcPts val="0"/>
              </a:spcBef>
              <a:spcAft>
                <a:spcPts val="0"/>
              </a:spcAft>
              <a:buClr>
                <a:schemeClr val="dk1"/>
              </a:buClr>
              <a:buSzPts val="1720"/>
              <a:buFont typeface="Arial"/>
              <a:buNone/>
            </a:pPr>
            <a:r>
              <a:rPr lang="en-US" sz="1720"/>
              <a:t>Agenda</a:t>
            </a:r>
            <a:endParaRPr/>
          </a:p>
        </p:txBody>
      </p:sp>
      <p:graphicFrame>
        <p:nvGraphicFramePr>
          <p:cNvPr id="999" name="Google Shape;999;p45"/>
          <p:cNvGraphicFramePr/>
          <p:nvPr/>
        </p:nvGraphicFramePr>
        <p:xfrm>
          <a:off x="291544" y="728492"/>
          <a:ext cx="4920250" cy="2743200"/>
        </p:xfrm>
        <a:graphic>
          <a:graphicData uri="http://schemas.openxmlformats.org/drawingml/2006/table">
            <a:tbl>
              <a:tblPr>
                <a:noFill/>
                <a:tableStyleId>{92EDD24D-4442-4FD5-9696-34C7C404C5E8}</a:tableStyleId>
              </a:tblPr>
              <a:tblGrid>
                <a:gridCol w="4920250">
                  <a:extLst>
                    <a:ext uri="{9D8B030D-6E8A-4147-A177-3AD203B41FA5}">
                      <a16:colId xmlns:a16="http://schemas.microsoft.com/office/drawing/2014/main" val="20000"/>
                    </a:ext>
                  </a:extLst>
                </a:gridCol>
              </a:tblGrid>
              <a:tr h="342900">
                <a:tc>
                  <a:txBody>
                    <a:bodyPr/>
                    <a:lstStyle/>
                    <a:p>
                      <a:pPr marL="0" marR="0" lvl="0" indent="0" algn="l" rtl="0">
                        <a:lnSpc>
                          <a:spcPct val="100000"/>
                        </a:lnSpc>
                        <a:spcBef>
                          <a:spcPts val="0"/>
                        </a:spcBef>
                        <a:spcAft>
                          <a:spcPts val="0"/>
                        </a:spcAft>
                        <a:buClr>
                          <a:srgbClr val="000000"/>
                        </a:buClr>
                        <a:buSzPts val="900"/>
                        <a:buFont typeface="Arial"/>
                        <a:buNone/>
                      </a:pPr>
                      <a:r>
                        <a:rPr lang="en-US" sz="900" b="0" u="none" strike="noStrike" cap="none">
                          <a:solidFill>
                            <a:schemeClr val="dk1"/>
                          </a:solidFill>
                        </a:rPr>
                        <a:t>Problem Statement</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Clr>
                          <a:srgbClr val="000000"/>
                        </a:buClr>
                        <a:buSzPts val="900"/>
                        <a:buFont typeface="Arial"/>
                        <a:buNone/>
                      </a:pPr>
                      <a:r>
                        <a:rPr lang="en-US" sz="900" b="0" u="none" strike="noStrike" cap="none">
                          <a:solidFill>
                            <a:schemeClr val="dk1"/>
                          </a:solidFill>
                        </a:rPr>
                        <a:t>Data Profile</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Data Processing</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u="none" strike="noStrike" cap="none"/>
                        <a:t>Data problems and difficulties &amp; solutions</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19 features introduction</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General Tendency and Individual Images</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Proposed Solution and Model Selection</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u="none" strike="noStrike" cap="none"/>
                        <a:t>Conclusion &amp; Future Steps</a:t>
                      </a:r>
                      <a:endParaRPr sz="900" b="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6"/>
          <p:cNvSpPr/>
          <p:nvPr/>
        </p:nvSpPr>
        <p:spPr>
          <a:xfrm>
            <a:off x="2829884" y="2553340"/>
            <a:ext cx="1666172"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6" name="Google Shape;1006;p46"/>
          <p:cNvSpPr/>
          <p:nvPr/>
        </p:nvSpPr>
        <p:spPr>
          <a:xfrm>
            <a:off x="2834064" y="1372665"/>
            <a:ext cx="1666172"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7" name="Google Shape;1007;p46"/>
          <p:cNvSpPr/>
          <p:nvPr/>
        </p:nvSpPr>
        <p:spPr>
          <a:xfrm>
            <a:off x="773251" y="1368062"/>
            <a:ext cx="1666172"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8" name="Google Shape;1008;p46"/>
          <p:cNvSpPr/>
          <p:nvPr/>
        </p:nvSpPr>
        <p:spPr>
          <a:xfrm>
            <a:off x="773251" y="2554404"/>
            <a:ext cx="1666172"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9" name="Google Shape;1009;p46"/>
          <p:cNvSpPr txBox="1">
            <a:spLocks noGrp="1"/>
          </p:cNvSpPr>
          <p:nvPr>
            <p:ph type="title"/>
          </p:nvPr>
        </p:nvSpPr>
        <p:spPr>
          <a:xfrm>
            <a:off x="485774" y="457587"/>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Problem Statement</a:t>
            </a:r>
            <a:br>
              <a:rPr lang="en-US"/>
            </a:br>
            <a:endParaRPr/>
          </a:p>
        </p:txBody>
      </p:sp>
      <p:grpSp>
        <p:nvGrpSpPr>
          <p:cNvPr id="1010" name="Google Shape;1010;p46"/>
          <p:cNvGrpSpPr/>
          <p:nvPr/>
        </p:nvGrpSpPr>
        <p:grpSpPr>
          <a:xfrm>
            <a:off x="1746035" y="809897"/>
            <a:ext cx="2569934" cy="3477468"/>
            <a:chOff x="1045929" y="912"/>
            <a:chExt cx="1885781" cy="3809660"/>
          </a:xfrm>
        </p:grpSpPr>
        <p:sp>
          <p:nvSpPr>
            <p:cNvPr id="1011" name="Google Shape;1011;p46"/>
            <p:cNvSpPr/>
            <p:nvPr/>
          </p:nvSpPr>
          <p:spPr>
            <a:xfrm>
              <a:off x="1045929" y="912"/>
              <a:ext cx="528018" cy="528018"/>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6"/>
            <p:cNvSpPr/>
            <p:nvPr/>
          </p:nvSpPr>
          <p:spPr>
            <a:xfrm>
              <a:off x="1156813" y="111796"/>
              <a:ext cx="306250" cy="306250"/>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6"/>
            <p:cNvSpPr/>
            <p:nvPr/>
          </p:nvSpPr>
          <p:spPr>
            <a:xfrm>
              <a:off x="1630489" y="912"/>
              <a:ext cx="1244615" cy="52801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6"/>
            <p:cNvSpPr txBox="1"/>
            <p:nvPr/>
          </p:nvSpPr>
          <p:spPr>
            <a:xfrm>
              <a:off x="1630489" y="912"/>
              <a:ext cx="1244615" cy="5280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0.5%-1% cancer will become </a:t>
              </a:r>
              <a:r>
                <a:rPr lang="en-US" sz="1100" b="0" i="0" u="none" strike="noStrike" cap="none" dirty="0" err="1">
                  <a:solidFill>
                    <a:schemeClr val="dk1"/>
                  </a:solidFill>
                  <a:latin typeface="Arial"/>
                  <a:ea typeface="Arial"/>
                  <a:cs typeface="Arial"/>
                  <a:sym typeface="Arial"/>
                </a:rPr>
                <a:t>tMN</a:t>
              </a:r>
              <a:r>
                <a:rPr lang="en-US" sz="1100" b="0" i="0" u="none" strike="noStrike" cap="none" dirty="0">
                  <a:solidFill>
                    <a:schemeClr val="dk1"/>
                  </a:solidFill>
                  <a:latin typeface="Arial"/>
                  <a:ea typeface="Arial"/>
                  <a:cs typeface="Arial"/>
                  <a:sym typeface="Arial"/>
                </a:rPr>
                <a:t> patients, the longest latency could be 7 years.</a:t>
              </a:r>
              <a:endParaRPr sz="1100" b="0" i="0" u="none" strike="noStrike" cap="none" dirty="0">
                <a:solidFill>
                  <a:schemeClr val="dk1"/>
                </a:solidFill>
                <a:latin typeface="Arial"/>
                <a:ea typeface="Arial"/>
                <a:cs typeface="Arial"/>
                <a:sym typeface="Arial"/>
              </a:endParaRPr>
            </a:p>
          </p:txBody>
        </p:sp>
        <p:sp>
          <p:nvSpPr>
            <p:cNvPr id="1015" name="Google Shape;1015;p46"/>
            <p:cNvSpPr/>
            <p:nvPr/>
          </p:nvSpPr>
          <p:spPr>
            <a:xfrm>
              <a:off x="1045929" y="1094488"/>
              <a:ext cx="528018" cy="528018"/>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6"/>
            <p:cNvSpPr/>
            <p:nvPr/>
          </p:nvSpPr>
          <p:spPr>
            <a:xfrm>
              <a:off x="1156813" y="1205372"/>
              <a:ext cx="306250" cy="306250"/>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6"/>
            <p:cNvSpPr/>
            <p:nvPr/>
          </p:nvSpPr>
          <p:spPr>
            <a:xfrm>
              <a:off x="1687095" y="1094488"/>
              <a:ext cx="1244615" cy="52801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6"/>
            <p:cNvSpPr txBox="1"/>
            <p:nvPr/>
          </p:nvSpPr>
          <p:spPr>
            <a:xfrm>
              <a:off x="1687095" y="1094488"/>
              <a:ext cx="1244615" cy="5280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Find out how to target these tMN patients before the  </a:t>
              </a:r>
              <a:endParaRPr sz="1100" b="0" i="0" u="none" strike="noStrike" cap="none">
                <a:solidFill>
                  <a:schemeClr val="dk1"/>
                </a:solidFill>
                <a:latin typeface="Arial"/>
                <a:ea typeface="Arial"/>
                <a:cs typeface="Arial"/>
                <a:sym typeface="Arial"/>
              </a:endParaRPr>
            </a:p>
          </p:txBody>
        </p:sp>
        <p:sp>
          <p:nvSpPr>
            <p:cNvPr id="1019" name="Google Shape;1019;p46"/>
            <p:cNvSpPr/>
            <p:nvPr/>
          </p:nvSpPr>
          <p:spPr>
            <a:xfrm>
              <a:off x="1045929" y="2188065"/>
              <a:ext cx="528018" cy="528018"/>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6"/>
            <p:cNvSpPr/>
            <p:nvPr/>
          </p:nvSpPr>
          <p:spPr>
            <a:xfrm>
              <a:off x="1156813" y="2298949"/>
              <a:ext cx="306250" cy="306250"/>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6"/>
            <p:cNvSpPr/>
            <p:nvPr/>
          </p:nvSpPr>
          <p:spPr>
            <a:xfrm>
              <a:off x="1630514" y="2196730"/>
              <a:ext cx="1244615" cy="52801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6"/>
            <p:cNvSpPr txBox="1"/>
            <p:nvPr/>
          </p:nvSpPr>
          <p:spPr>
            <a:xfrm>
              <a:off x="1630514" y="2196730"/>
              <a:ext cx="1244615" cy="5280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Therapy related leukemia progresses rapidly, and patients may face a life-threatening situation within a month. </a:t>
              </a:r>
              <a:endParaRPr sz="1100" b="0" i="0" u="none" strike="noStrike" cap="none">
                <a:solidFill>
                  <a:schemeClr val="dk1"/>
                </a:solidFill>
                <a:latin typeface="Arial"/>
                <a:ea typeface="Arial"/>
                <a:cs typeface="Arial"/>
                <a:sym typeface="Arial"/>
              </a:endParaRPr>
            </a:p>
          </p:txBody>
        </p:sp>
        <p:sp>
          <p:nvSpPr>
            <p:cNvPr id="1023" name="Google Shape;1023;p46"/>
            <p:cNvSpPr/>
            <p:nvPr/>
          </p:nvSpPr>
          <p:spPr>
            <a:xfrm>
              <a:off x="1045929" y="3281641"/>
              <a:ext cx="528018" cy="528018"/>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6"/>
            <p:cNvSpPr/>
            <p:nvPr/>
          </p:nvSpPr>
          <p:spPr>
            <a:xfrm>
              <a:off x="1156813" y="3392525"/>
              <a:ext cx="306250" cy="306250"/>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6"/>
            <p:cNvSpPr/>
            <p:nvPr/>
          </p:nvSpPr>
          <p:spPr>
            <a:xfrm>
              <a:off x="1635231" y="3282554"/>
              <a:ext cx="1244615" cy="52801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6"/>
            <p:cNvSpPr txBox="1"/>
            <p:nvPr/>
          </p:nvSpPr>
          <p:spPr>
            <a:xfrm>
              <a:off x="1635231" y="3282554"/>
              <a:ext cx="1244615" cy="5280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Devise a time-efficient prediction model capable of delivering predictive outcomes prior to diagnosis</a:t>
              </a:r>
              <a:endParaRPr sz="1400" b="0" i="0" u="none" strike="noStrike" cap="none">
                <a:solidFill>
                  <a:srgbClr val="000000"/>
                </a:solidFill>
                <a:latin typeface="Arial"/>
                <a:ea typeface="Arial"/>
                <a:cs typeface="Arial"/>
                <a:sym typeface="Arial"/>
              </a:endParaRPr>
            </a:p>
          </p:txBody>
        </p:sp>
      </p:grpSp>
      <p:sp>
        <p:nvSpPr>
          <p:cNvPr id="1027" name="Google Shape;1027;p46"/>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102</a:t>
            </a:fld>
            <a:endParaRPr/>
          </a:p>
        </p:txBody>
      </p:sp>
      <p:sp>
        <p:nvSpPr>
          <p:cNvPr id="1028" name="Google Shape;1028;p46"/>
          <p:cNvSpPr txBox="1"/>
          <p:nvPr/>
        </p:nvSpPr>
        <p:spPr>
          <a:xfrm>
            <a:off x="4789566" y="1313015"/>
            <a:ext cx="3559704" cy="3323987"/>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a:solidFill>
                  <a:schemeClr val="dk1"/>
                </a:solidFill>
                <a:latin typeface="Arial"/>
                <a:ea typeface="Arial"/>
                <a:cs typeface="Arial"/>
                <a:sym typeface="Arial"/>
              </a:rPr>
              <a:t>tMN Is a race of time to predict the acute disease before</a:t>
            </a:r>
            <a:endParaRPr sz="1400" b="0" i="0" u="none" strike="noStrike" cap="none">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a:solidFill>
                  <a:schemeClr val="dk1"/>
                </a:solidFill>
                <a:latin typeface="Arial"/>
                <a:ea typeface="Arial"/>
                <a:cs typeface="Arial"/>
                <a:sym typeface="Arial"/>
              </a:rPr>
              <a:t>As the potential patients approaching to the critical transition point, more signs are showing on their body, but they becoming more and more vulnable to the transition to tMNs. </a:t>
            </a:r>
            <a:endParaRPr sz="1400" b="0" i="0" u="none" strike="noStrike" cap="none">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a:solidFill>
                  <a:schemeClr val="dk1"/>
                </a:solidFill>
                <a:latin typeface="Arial"/>
                <a:ea typeface="Arial"/>
                <a:cs typeface="Arial"/>
                <a:sym typeface="Arial"/>
              </a:rPr>
              <a:t>The primary objective of analyzing this dataset is to understand the hematological profiles of patients, particularly in relation to the diagnosis of tMN. </a:t>
            </a:r>
            <a:endParaRPr sz="1400" b="0" i="0" u="none" strike="noStrike" cap="none">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a:solidFill>
                  <a:schemeClr val="dk1"/>
                </a:solidFill>
                <a:latin typeface="Arial"/>
                <a:ea typeface="Arial"/>
                <a:cs typeface="Arial"/>
                <a:sym typeface="Arial"/>
              </a:rPr>
              <a:t>This involves exploring trends, patterns, and potential indicators within the hematological parameters leading up to the diagnosis date.</a:t>
            </a:r>
            <a:endParaRPr sz="1400" b="0" i="0" u="none" strike="noStrike" cap="none">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a:solidFill>
                  <a:schemeClr val="dk1"/>
                </a:solidFill>
                <a:latin typeface="Arial"/>
                <a:ea typeface="Arial"/>
                <a:cs typeface="Arial"/>
                <a:sym typeface="Arial"/>
              </a:rPr>
              <a:t>The lab data provides a high-level overview of the data, including patient information, hematological parameters, and temporal aspects, setting the stage for further exploration and analysis.</a:t>
            </a:r>
            <a:endParaRPr sz="1400" b="0" i="0" u="none" strike="noStrike" cap="none">
              <a:solidFill>
                <a:srgbClr val="000000"/>
              </a:solidFill>
              <a:latin typeface="Arial"/>
              <a:ea typeface="Arial"/>
              <a:cs typeface="Arial"/>
              <a:sym typeface="Arial"/>
            </a:endParaRPr>
          </a:p>
        </p:txBody>
      </p:sp>
      <p:sp>
        <p:nvSpPr>
          <p:cNvPr id="1029" name="Google Shape;1029;p46"/>
          <p:cNvSpPr txBox="1"/>
          <p:nvPr/>
        </p:nvSpPr>
        <p:spPr>
          <a:xfrm>
            <a:off x="4984706" y="641430"/>
            <a:ext cx="2569934"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Arial"/>
                <a:ea typeface="Arial"/>
                <a:cs typeface="Arial"/>
                <a:sym typeface="Arial"/>
              </a:rPr>
              <a:t>tMN prediction is a race of time</a:t>
            </a:r>
            <a:endParaRPr sz="1050" b="0" i="0" u="none" strike="noStrike" cap="non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47"/>
          <p:cNvSpPr txBox="1">
            <a:spLocks noGrp="1"/>
          </p:cNvSpPr>
          <p:nvPr>
            <p:ph type="title"/>
          </p:nvPr>
        </p:nvSpPr>
        <p:spPr>
          <a:xfrm>
            <a:off x="508789" y="405530"/>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Data Profile</a:t>
            </a:r>
            <a:endParaRPr/>
          </a:p>
        </p:txBody>
      </p:sp>
      <p:sp>
        <p:nvSpPr>
          <p:cNvPr id="1036" name="Google Shape;1036;p4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103</a:t>
            </a:fld>
            <a:endParaRPr/>
          </a:p>
        </p:txBody>
      </p:sp>
      <p:graphicFrame>
        <p:nvGraphicFramePr>
          <p:cNvPr id="1037" name="Google Shape;1037;p47"/>
          <p:cNvGraphicFramePr/>
          <p:nvPr>
            <p:extLst>
              <p:ext uri="{D42A27DB-BD31-4B8C-83A1-F6EECF244321}">
                <p14:modId xmlns:p14="http://schemas.microsoft.com/office/powerpoint/2010/main" val="3541278261"/>
              </p:ext>
            </p:extLst>
          </p:nvPr>
        </p:nvGraphicFramePr>
        <p:xfrm>
          <a:off x="508789" y="1545945"/>
          <a:ext cx="4498933" cy="30312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38" name="Google Shape;1038;p47"/>
          <p:cNvGraphicFramePr/>
          <p:nvPr/>
        </p:nvGraphicFramePr>
        <p:xfrm>
          <a:off x="5357851" y="2571750"/>
          <a:ext cx="3023638" cy="186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39" name="Google Shape;1039;p47"/>
          <p:cNvGraphicFramePr/>
          <p:nvPr/>
        </p:nvGraphicFramePr>
        <p:xfrm>
          <a:off x="5203527" y="1710883"/>
          <a:ext cx="3177975" cy="926825"/>
        </p:xfrm>
        <a:graphic>
          <a:graphicData uri="http://schemas.openxmlformats.org/drawingml/2006/table">
            <a:tbl>
              <a:tblPr>
                <a:noFill/>
                <a:tableStyleId>{1D4574DB-FFBC-4FFA-9DCC-3F8BA8A3E00F}</a:tableStyleId>
              </a:tblPr>
              <a:tblGrid>
                <a:gridCol w="731350">
                  <a:extLst>
                    <a:ext uri="{9D8B030D-6E8A-4147-A177-3AD203B41FA5}">
                      <a16:colId xmlns:a16="http://schemas.microsoft.com/office/drawing/2014/main" val="20000"/>
                    </a:ext>
                  </a:extLst>
                </a:gridCol>
                <a:gridCol w="2446625">
                  <a:extLst>
                    <a:ext uri="{9D8B030D-6E8A-4147-A177-3AD203B41FA5}">
                      <a16:colId xmlns:a16="http://schemas.microsoft.com/office/drawing/2014/main" val="20001"/>
                    </a:ext>
                  </a:extLst>
                </a:gridCol>
              </a:tblGrid>
              <a:tr h="256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Data Dimension</a:t>
                      </a:r>
                      <a:endParaRPr sz="800" b="1" i="0" u="none" strike="noStrike" cap="none">
                        <a:solidFill>
                          <a:srgbClr val="FFFFFF"/>
                        </a:solidFill>
                        <a:latin typeface="Calibri"/>
                        <a:ea typeface="Calibri"/>
                        <a:cs typeface="Calibri"/>
                        <a:sym typeface="Calibri"/>
                      </a:endParaRPr>
                    </a:p>
                  </a:txBody>
                  <a:tcPr marL="4775" marR="4775" marT="4775" marB="0" anchor="b">
                    <a:solidFill>
                      <a:srgbClr val="BEAFC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Descriptions</a:t>
                      </a:r>
                      <a:endParaRPr sz="800" b="1" i="0" u="none" strike="noStrike" cap="none">
                        <a:solidFill>
                          <a:srgbClr val="FFFFFF"/>
                        </a:solidFill>
                        <a:latin typeface="Calibri"/>
                        <a:ea typeface="Calibri"/>
                        <a:cs typeface="Calibri"/>
                        <a:sym typeface="Calibri"/>
                      </a:endParaRPr>
                    </a:p>
                  </a:txBody>
                  <a:tcPr marL="4775" marR="4775" marT="4775" marB="0" anchor="b">
                    <a:solidFill>
                      <a:srgbClr val="BEAFCF"/>
                    </a:solidFill>
                  </a:tcPr>
                </a:tc>
                <a:extLst>
                  <a:ext uri="{0D108BD9-81ED-4DB2-BD59-A6C34878D82A}">
                    <a16:rowId xmlns:a16="http://schemas.microsoft.com/office/drawing/2014/main" val="10000"/>
                  </a:ext>
                </a:extLst>
              </a:tr>
              <a:tr h="256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Data Variables</a:t>
                      </a:r>
                      <a:endParaRPr sz="800" b="0" i="0" u="none" strike="noStrike" cap="none">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from 97,000 cancer patients, including 217 tMN patients</a:t>
                      </a:r>
                      <a:endParaRPr sz="800" b="0" i="0" u="none" strike="noStrike" cap="none">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1"/>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Data Size</a:t>
                      </a:r>
                      <a:endParaRPr sz="800" b="0" i="0" u="none" strike="noStrike" cap="none">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5 million records after cleaning duplicates</a:t>
                      </a:r>
                      <a:endParaRPr sz="800" b="0" i="0" u="none" strike="noStrike" cap="none">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2"/>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Data Type</a:t>
                      </a:r>
                      <a:endParaRPr sz="800" b="0" i="0" u="none" strike="noStrike" cap="none">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Time-based numerical data, categorical data</a:t>
                      </a:r>
                      <a:endParaRPr sz="800" b="0" i="0" u="none" strike="noStrike" cap="none">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3"/>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Arial"/>
                          <a:ea typeface="Arial"/>
                          <a:cs typeface="Arial"/>
                          <a:sym typeface="Arial"/>
                        </a:rPr>
                        <a:t>Target</a:t>
                      </a:r>
                      <a:endParaRPr sz="8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19 categories </a:t>
                      </a:r>
                      <a:r>
                        <a:rPr lang="en-US" sz="800" b="0" i="0" u="none" strike="noStrike" cap="none"/>
                        <a:t>hematological parameters</a:t>
                      </a:r>
                      <a:endParaRPr sz="800" u="none" strike="noStrike" cap="none"/>
                    </a:p>
                  </a:txBody>
                  <a:tcPr marL="4775" marR="4775" marT="4775" marB="0" anchor="b"/>
                </a:tc>
                <a:extLst>
                  <a:ext uri="{0D108BD9-81ED-4DB2-BD59-A6C34878D82A}">
                    <a16:rowId xmlns:a16="http://schemas.microsoft.com/office/drawing/2014/main" val="10004"/>
                  </a:ext>
                </a:extLst>
              </a:tr>
            </a:tbl>
          </a:graphicData>
        </a:graphic>
      </p:graphicFrame>
      <p:grpSp>
        <p:nvGrpSpPr>
          <p:cNvPr id="1040" name="Google Shape;1040;p47"/>
          <p:cNvGrpSpPr/>
          <p:nvPr/>
        </p:nvGrpSpPr>
        <p:grpSpPr>
          <a:xfrm>
            <a:off x="2366257" y="669351"/>
            <a:ext cx="6152392" cy="533334"/>
            <a:chOff x="477" y="518163"/>
            <a:chExt cx="6152392" cy="533334"/>
          </a:xfrm>
        </p:grpSpPr>
        <p:sp>
          <p:nvSpPr>
            <p:cNvPr id="1041" name="Google Shape;1041;p47"/>
            <p:cNvSpPr/>
            <p:nvPr/>
          </p:nvSpPr>
          <p:spPr>
            <a:xfrm>
              <a:off x="477"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7"/>
            <p:cNvSpPr/>
            <p:nvPr/>
          </p:nvSpPr>
          <p:spPr>
            <a:xfrm>
              <a:off x="112477" y="630163"/>
              <a:ext cx="309333" cy="30933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7"/>
            <p:cNvSpPr/>
            <p:nvPr/>
          </p:nvSpPr>
          <p:spPr>
            <a:xfrm>
              <a:off x="648097"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7"/>
            <p:cNvSpPr txBox="1"/>
            <p:nvPr/>
          </p:nvSpPr>
          <p:spPr>
            <a:xfrm>
              <a:off x="648097"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The dataset comprises 48,732,425 records capturing diverse hematological parameters across numerous patient encounters.</a:t>
              </a:r>
              <a:endParaRPr sz="1100" b="0" i="0" u="none" strike="noStrike" cap="none">
                <a:solidFill>
                  <a:schemeClr val="dk1"/>
                </a:solidFill>
                <a:latin typeface="Arial"/>
                <a:ea typeface="Arial"/>
                <a:cs typeface="Arial"/>
                <a:sym typeface="Arial"/>
              </a:endParaRPr>
            </a:p>
          </p:txBody>
        </p:sp>
        <p:sp>
          <p:nvSpPr>
            <p:cNvPr id="1045" name="Google Shape;1045;p47"/>
            <p:cNvSpPr/>
            <p:nvPr/>
          </p:nvSpPr>
          <p:spPr>
            <a:xfrm>
              <a:off x="2124290"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7"/>
            <p:cNvSpPr/>
            <p:nvPr/>
          </p:nvSpPr>
          <p:spPr>
            <a:xfrm>
              <a:off x="2236290" y="630163"/>
              <a:ext cx="309333" cy="309333"/>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7"/>
            <p:cNvSpPr/>
            <p:nvPr/>
          </p:nvSpPr>
          <p:spPr>
            <a:xfrm>
              <a:off x="2771911"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7"/>
            <p:cNvSpPr txBox="1"/>
            <p:nvPr/>
          </p:nvSpPr>
          <p:spPr>
            <a:xfrm>
              <a:off x="2771911"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Each record provides insight into a patient's health status based on hematological measurements during a specific encounter.</a:t>
              </a:r>
              <a:endParaRPr sz="1100" b="0" i="0" u="none" strike="noStrike" cap="none">
                <a:solidFill>
                  <a:schemeClr val="dk1"/>
                </a:solidFill>
                <a:latin typeface="Arial"/>
                <a:ea typeface="Arial"/>
                <a:cs typeface="Arial"/>
                <a:sym typeface="Arial"/>
              </a:endParaRPr>
            </a:p>
          </p:txBody>
        </p:sp>
        <p:sp>
          <p:nvSpPr>
            <p:cNvPr id="1049" name="Google Shape;1049;p47"/>
            <p:cNvSpPr/>
            <p:nvPr/>
          </p:nvSpPr>
          <p:spPr>
            <a:xfrm>
              <a:off x="4248104"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7"/>
            <p:cNvSpPr/>
            <p:nvPr/>
          </p:nvSpPr>
          <p:spPr>
            <a:xfrm>
              <a:off x="4360104" y="630163"/>
              <a:ext cx="309333" cy="309333"/>
            </a:xfrm>
            <a:prstGeom prst="rect">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7"/>
            <p:cNvSpPr/>
            <p:nvPr/>
          </p:nvSpPr>
          <p:spPr>
            <a:xfrm>
              <a:off x="4895724"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7"/>
            <p:cNvSpPr txBox="1"/>
            <p:nvPr/>
          </p:nvSpPr>
          <p:spPr>
            <a:xfrm>
              <a:off x="4895724"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Time-based information allows for the exploration of how hematological parameters relate to the diagnosis date and the time intervals leading up to the diagnosis.</a:t>
              </a:r>
              <a:endParaRPr sz="1100" b="0" i="0" u="none" strike="noStrike" cap="none">
                <a:solidFill>
                  <a:schemeClr val="dk1"/>
                </a:solidFill>
                <a:latin typeface="Arial"/>
                <a:ea typeface="Arial"/>
                <a:cs typeface="Arial"/>
                <a:sym typeface="Arial"/>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48"/>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Pre-Data Processing</a:t>
            </a:r>
            <a:endParaRPr/>
          </a:p>
        </p:txBody>
      </p:sp>
      <p:grpSp>
        <p:nvGrpSpPr>
          <p:cNvPr id="1058" name="Google Shape;1058;p48"/>
          <p:cNvGrpSpPr/>
          <p:nvPr/>
        </p:nvGrpSpPr>
        <p:grpSpPr>
          <a:xfrm>
            <a:off x="4876736" y="1196462"/>
            <a:ext cx="3977640" cy="3478666"/>
            <a:chOff x="0" y="3146"/>
            <a:chExt cx="3977640" cy="3478666"/>
          </a:xfrm>
        </p:grpSpPr>
        <p:sp>
          <p:nvSpPr>
            <p:cNvPr id="1059" name="Google Shape;1059;p48"/>
            <p:cNvSpPr/>
            <p:nvPr/>
          </p:nvSpPr>
          <p:spPr>
            <a:xfrm>
              <a:off x="0" y="3146"/>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8"/>
            <p:cNvSpPr/>
            <p:nvPr/>
          </p:nvSpPr>
          <p:spPr>
            <a:xfrm>
              <a:off x="154112" y="117775"/>
              <a:ext cx="280477" cy="280203"/>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8"/>
            <p:cNvSpPr/>
            <p:nvPr/>
          </p:nvSpPr>
          <p:spPr>
            <a:xfrm>
              <a:off x="588701" y="3146"/>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8"/>
            <p:cNvSpPr txBox="1"/>
            <p:nvPr/>
          </p:nvSpPr>
          <p:spPr>
            <a:xfrm>
              <a:off x="588701" y="3146"/>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Multi-layer filtering to get tMN patients.</a:t>
              </a:r>
              <a:endParaRPr sz="1400" b="0" i="0" u="none" strike="noStrike" cap="none">
                <a:solidFill>
                  <a:schemeClr val="dk1"/>
                </a:solidFill>
                <a:latin typeface="Arial"/>
                <a:ea typeface="Arial"/>
                <a:cs typeface="Arial"/>
                <a:sym typeface="Arial"/>
              </a:endParaRPr>
            </a:p>
          </p:txBody>
        </p:sp>
        <p:sp>
          <p:nvSpPr>
            <p:cNvPr id="1063" name="Google Shape;1063;p48"/>
            <p:cNvSpPr/>
            <p:nvPr/>
          </p:nvSpPr>
          <p:spPr>
            <a:xfrm>
              <a:off x="0" y="918585"/>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8"/>
            <p:cNvSpPr/>
            <p:nvPr/>
          </p:nvSpPr>
          <p:spPr>
            <a:xfrm>
              <a:off x="154112" y="1033214"/>
              <a:ext cx="280477" cy="280203"/>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8"/>
            <p:cNvSpPr/>
            <p:nvPr/>
          </p:nvSpPr>
          <p:spPr>
            <a:xfrm>
              <a:off x="588701" y="918585"/>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8"/>
            <p:cNvSpPr txBox="1"/>
            <p:nvPr/>
          </p:nvSpPr>
          <p:spPr>
            <a:xfrm>
              <a:off x="588701" y="918585"/>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No classification of tMN patients. Filtering out based on conditional filtering on 514600 diagnosis records.</a:t>
              </a:r>
              <a:endParaRPr sz="1400" b="0" i="0" u="none" strike="noStrike" cap="none">
                <a:solidFill>
                  <a:schemeClr val="dk1"/>
                </a:solidFill>
                <a:latin typeface="Arial"/>
                <a:ea typeface="Arial"/>
                <a:cs typeface="Arial"/>
                <a:sym typeface="Arial"/>
              </a:endParaRPr>
            </a:p>
          </p:txBody>
        </p:sp>
        <p:sp>
          <p:nvSpPr>
            <p:cNvPr id="1067" name="Google Shape;1067;p48"/>
            <p:cNvSpPr/>
            <p:nvPr/>
          </p:nvSpPr>
          <p:spPr>
            <a:xfrm>
              <a:off x="0" y="1834023"/>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8"/>
            <p:cNvSpPr/>
            <p:nvPr/>
          </p:nvSpPr>
          <p:spPr>
            <a:xfrm>
              <a:off x="154112" y="1948652"/>
              <a:ext cx="280477" cy="28020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8"/>
            <p:cNvSpPr/>
            <p:nvPr/>
          </p:nvSpPr>
          <p:spPr>
            <a:xfrm>
              <a:off x="588701" y="1834023"/>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8"/>
            <p:cNvSpPr txBox="1"/>
            <p:nvPr/>
          </p:nvSpPr>
          <p:spPr>
            <a:xfrm>
              <a:off x="588701" y="1834023"/>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Get 217 out of </a:t>
              </a:r>
              <a:endParaRPr sz="1400" b="0" i="0" u="none" strike="noStrike" cap="none">
                <a:solidFill>
                  <a:schemeClr val="dk1"/>
                </a:solidFill>
                <a:latin typeface="Arial"/>
                <a:ea typeface="Arial"/>
                <a:cs typeface="Arial"/>
                <a:sym typeface="Arial"/>
              </a:endParaRPr>
            </a:p>
          </p:txBody>
        </p:sp>
        <p:sp>
          <p:nvSpPr>
            <p:cNvPr id="1071" name="Google Shape;1071;p48"/>
            <p:cNvSpPr/>
            <p:nvPr/>
          </p:nvSpPr>
          <p:spPr>
            <a:xfrm>
              <a:off x="0" y="2749462"/>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8"/>
            <p:cNvSpPr/>
            <p:nvPr/>
          </p:nvSpPr>
          <p:spPr>
            <a:xfrm>
              <a:off x="154112" y="2864091"/>
              <a:ext cx="280477" cy="280203"/>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8"/>
            <p:cNvSpPr/>
            <p:nvPr/>
          </p:nvSpPr>
          <p:spPr>
            <a:xfrm>
              <a:off x="588701" y="2749462"/>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8"/>
            <p:cNvSpPr txBox="1"/>
            <p:nvPr/>
          </p:nvSpPr>
          <p:spPr>
            <a:xfrm>
              <a:off x="588701" y="2749462"/>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Create relevant key features</a:t>
              </a:r>
              <a:endParaRPr sz="1400" b="0" i="0" u="none" strike="noStrike" cap="none">
                <a:solidFill>
                  <a:schemeClr val="dk1"/>
                </a:solidFill>
                <a:latin typeface="Arial"/>
                <a:ea typeface="Arial"/>
                <a:cs typeface="Arial"/>
                <a:sym typeface="Arial"/>
              </a:endParaRPr>
            </a:p>
          </p:txBody>
        </p:sp>
      </p:grpSp>
      <p:sp>
        <p:nvSpPr>
          <p:cNvPr id="1075" name="Google Shape;1075;p48"/>
          <p:cNvSpPr txBox="1">
            <a:spLocks noGrp="1"/>
          </p:cNvSpPr>
          <p:nvPr>
            <p:ph type="body" idx="2"/>
          </p:nvPr>
        </p:nvSpPr>
        <p:spPr>
          <a:xfrm>
            <a:off x="485775" y="1193316"/>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b="0">
                <a:latin typeface="Arial"/>
                <a:ea typeface="Arial"/>
                <a:cs typeface="Arial"/>
                <a:sym typeface="Arial"/>
              </a:rPr>
              <a:t>Data Problems:</a:t>
            </a:r>
            <a:endParaRPr/>
          </a:p>
          <a:p>
            <a:pPr marL="0" lvl="0" indent="0" algn="l" rtl="0">
              <a:lnSpc>
                <a:spcPct val="100000"/>
              </a:lnSpc>
              <a:spcBef>
                <a:spcPts val="1400"/>
              </a:spcBef>
              <a:spcAft>
                <a:spcPts val="0"/>
              </a:spcAft>
              <a:buClr>
                <a:schemeClr val="dk1"/>
              </a:buClr>
              <a:buSzPts val="1800"/>
              <a:buNone/>
            </a:pPr>
            <a:endParaRPr b="0">
              <a:latin typeface="Arial"/>
              <a:ea typeface="Arial"/>
              <a:cs typeface="Arial"/>
              <a:sym typeface="Arial"/>
            </a:endParaRPr>
          </a:p>
          <a:p>
            <a:pPr marL="0" lvl="0" indent="0" algn="l" rtl="0">
              <a:lnSpc>
                <a:spcPct val="100000"/>
              </a:lnSpc>
              <a:spcBef>
                <a:spcPts val="1400"/>
              </a:spcBef>
              <a:spcAft>
                <a:spcPts val="0"/>
              </a:spcAft>
              <a:buClr>
                <a:schemeClr val="dk1"/>
              </a:buClr>
              <a:buSzPts val="1800"/>
              <a:buNone/>
            </a:pPr>
            <a:r>
              <a:rPr lang="en-US" b="0">
                <a:latin typeface="Arial"/>
                <a:ea typeface="Arial"/>
                <a:cs typeface="Arial"/>
                <a:sym typeface="Arial"/>
              </a:rPr>
              <a:t>1. No CHIP category, filtering out using indicators or other features</a:t>
            </a:r>
            <a:endParaRPr/>
          </a:p>
          <a:p>
            <a:pPr marL="0" lvl="0" indent="0" algn="l" rtl="0">
              <a:lnSpc>
                <a:spcPct val="100000"/>
              </a:lnSpc>
              <a:spcBef>
                <a:spcPts val="1400"/>
              </a:spcBef>
              <a:spcAft>
                <a:spcPts val="0"/>
              </a:spcAft>
              <a:buClr>
                <a:schemeClr val="dk1"/>
              </a:buClr>
              <a:buSzPts val="1800"/>
              <a:buNone/>
            </a:pPr>
            <a:r>
              <a:rPr lang="en-US" b="0">
                <a:latin typeface="Arial"/>
                <a:ea typeface="Arial"/>
                <a:cs typeface="Arial"/>
                <a:sym typeface="Arial"/>
              </a:rPr>
              <a:t>2. Don’t have much before and after chemotherapy indicator differences or comparison (lack of relevant key features)</a:t>
            </a:r>
            <a:endParaRPr/>
          </a:p>
          <a:p>
            <a:pPr marL="0" lvl="0" indent="0" algn="l" rtl="0">
              <a:lnSpc>
                <a:spcPct val="100000"/>
              </a:lnSpc>
              <a:spcBef>
                <a:spcPts val="1400"/>
              </a:spcBef>
              <a:spcAft>
                <a:spcPts val="0"/>
              </a:spcAft>
              <a:buClr>
                <a:schemeClr val="dk1"/>
              </a:buClr>
              <a:buSzPts val="1800"/>
              <a:buNone/>
            </a:pPr>
            <a:r>
              <a:rPr lang="en-US" b="0">
                <a:latin typeface="Arial"/>
                <a:ea typeface="Arial"/>
                <a:cs typeface="Arial"/>
                <a:sym typeface="Arial"/>
              </a:rPr>
              <a:t>3. Dates of each leukemia treatment</a:t>
            </a: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p:txBody>
      </p:sp>
      <p:sp>
        <p:nvSpPr>
          <p:cNvPr id="1076" name="Google Shape;1076;p4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9"/>
          <p:cNvSpPr txBox="1">
            <a:spLocks noGrp="1"/>
          </p:cNvSpPr>
          <p:nvPr>
            <p:ph type="title"/>
          </p:nvPr>
        </p:nvSpPr>
        <p:spPr>
          <a:xfrm>
            <a:off x="485776" y="108013"/>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solidFill>
                  <a:schemeClr val="dk1"/>
                </a:solidFill>
                <a:latin typeface="Arial"/>
                <a:ea typeface="Arial"/>
                <a:cs typeface="Arial"/>
                <a:sym typeface="Arial"/>
              </a:rPr>
              <a:t>Difficulties</a:t>
            </a:r>
            <a:endParaRPr/>
          </a:p>
        </p:txBody>
      </p:sp>
      <p:grpSp>
        <p:nvGrpSpPr>
          <p:cNvPr id="1082" name="Google Shape;1082;p49"/>
          <p:cNvGrpSpPr/>
          <p:nvPr/>
        </p:nvGrpSpPr>
        <p:grpSpPr>
          <a:xfrm>
            <a:off x="465803" y="1126421"/>
            <a:ext cx="3977640" cy="3294721"/>
            <a:chOff x="0" y="95119"/>
            <a:chExt cx="3977640" cy="3294721"/>
          </a:xfrm>
        </p:grpSpPr>
        <p:sp>
          <p:nvSpPr>
            <p:cNvPr id="1083" name="Google Shape;1083;p49"/>
            <p:cNvSpPr/>
            <p:nvPr/>
          </p:nvSpPr>
          <p:spPr>
            <a:xfrm>
              <a:off x="0" y="257479"/>
              <a:ext cx="3977640" cy="1524600"/>
            </a:xfrm>
            <a:prstGeom prst="rect">
              <a:avLst/>
            </a:pr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9"/>
            <p:cNvSpPr txBox="1"/>
            <p:nvPr/>
          </p:nvSpPr>
          <p:spPr>
            <a:xfrm>
              <a:off x="0" y="257479"/>
              <a:ext cx="3977640" cy="1524600"/>
            </a:xfrm>
            <a:prstGeom prst="rect">
              <a:avLst/>
            </a:prstGeom>
            <a:noFill/>
            <a:ln>
              <a:noFill/>
            </a:ln>
          </p:spPr>
          <p:txBody>
            <a:bodyPr spcFirstLastPara="1" wrap="square" lIns="308700" tIns="229100" rIns="3087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Rapidly progressing diseases often have a short timeframe between diagnosis and critical events (e.g., death). </a:t>
              </a:r>
              <a:endParaRPr sz="1400" b="0" i="0" u="none" strike="noStrike" cap="none">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This results in a limited amount of temporal data available for model training and challenges to capture the dynamics of disease progression adequately.</a:t>
              </a:r>
              <a:endParaRPr sz="1400" b="0" i="0" u="none" strike="noStrike" cap="none">
                <a:solidFill>
                  <a:srgbClr val="000000"/>
                </a:solidFill>
                <a:latin typeface="Arial"/>
                <a:ea typeface="Arial"/>
                <a:cs typeface="Arial"/>
                <a:sym typeface="Arial"/>
              </a:endParaRPr>
            </a:p>
          </p:txBody>
        </p:sp>
        <p:sp>
          <p:nvSpPr>
            <p:cNvPr id="1085" name="Google Shape;1085;p49"/>
            <p:cNvSpPr/>
            <p:nvPr/>
          </p:nvSpPr>
          <p:spPr>
            <a:xfrm>
              <a:off x="198882" y="95119"/>
              <a:ext cx="2784348" cy="324720"/>
            </a:xfrm>
            <a:prstGeom prst="roundRect">
              <a:avLst>
                <a:gd name="adj" fmla="val 16667"/>
              </a:avLst>
            </a:prstGeom>
            <a:solidFill>
              <a:srgbClr val="604B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9"/>
            <p:cNvSpPr txBox="1"/>
            <p:nvPr/>
          </p:nvSpPr>
          <p:spPr>
            <a:xfrm>
              <a:off x="214734" y="110971"/>
              <a:ext cx="2752644" cy="293016"/>
            </a:xfrm>
            <a:prstGeom prst="rect">
              <a:avLst/>
            </a:prstGeom>
            <a:noFill/>
            <a:ln>
              <a:noFill/>
            </a:ln>
          </p:spPr>
          <p:txBody>
            <a:bodyPr spcFirstLastPara="1" wrap="square" lIns="105225" tIns="0" rIns="105225" bIns="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Limited Temporal Data:</a:t>
              </a:r>
              <a:endParaRPr sz="1600" b="0" i="0" u="none" strike="noStrike" cap="none">
                <a:solidFill>
                  <a:schemeClr val="lt1"/>
                </a:solidFill>
                <a:latin typeface="Arial"/>
                <a:ea typeface="Arial"/>
                <a:cs typeface="Arial"/>
                <a:sym typeface="Arial"/>
              </a:endParaRPr>
            </a:p>
          </p:txBody>
        </p:sp>
        <p:sp>
          <p:nvSpPr>
            <p:cNvPr id="1087" name="Google Shape;1087;p49"/>
            <p:cNvSpPr/>
            <p:nvPr/>
          </p:nvSpPr>
          <p:spPr>
            <a:xfrm>
              <a:off x="0" y="2003840"/>
              <a:ext cx="3977640" cy="1386000"/>
            </a:xfrm>
            <a:prstGeom prst="rect">
              <a:avLst/>
            </a:pr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9"/>
            <p:cNvSpPr txBox="1"/>
            <p:nvPr/>
          </p:nvSpPr>
          <p:spPr>
            <a:xfrm>
              <a:off x="0" y="2003840"/>
              <a:ext cx="3977640" cy="1386000"/>
            </a:xfrm>
            <a:prstGeom prst="rect">
              <a:avLst/>
            </a:prstGeom>
            <a:noFill/>
            <a:ln>
              <a:noFill/>
            </a:ln>
          </p:spPr>
          <p:txBody>
            <a:bodyPr spcFirstLastPara="1" wrap="square" lIns="308700" tIns="229100" rIns="3087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The dataset may be imbalanced, with a small number of instances representing the critical events (e.g., death) compared to non-critical events. </a:t>
              </a:r>
              <a:endParaRPr sz="1400" b="0" i="0" u="none" strike="noStrike" cap="none">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This imbalance can affect model performance, as the algorithm may be biased towards predicting the majority class.</a:t>
              </a:r>
              <a:endParaRPr sz="1400" b="0" i="0" u="none" strike="noStrike" cap="none">
                <a:solidFill>
                  <a:srgbClr val="000000"/>
                </a:solidFill>
                <a:latin typeface="Arial"/>
                <a:ea typeface="Arial"/>
                <a:cs typeface="Arial"/>
                <a:sym typeface="Arial"/>
              </a:endParaRPr>
            </a:p>
          </p:txBody>
        </p:sp>
        <p:sp>
          <p:nvSpPr>
            <p:cNvPr id="1089" name="Google Shape;1089;p49"/>
            <p:cNvSpPr/>
            <p:nvPr/>
          </p:nvSpPr>
          <p:spPr>
            <a:xfrm>
              <a:off x="198882" y="1841479"/>
              <a:ext cx="2784348" cy="324720"/>
            </a:xfrm>
            <a:prstGeom prst="roundRect">
              <a:avLst>
                <a:gd name="adj" fmla="val 16667"/>
              </a:avLst>
            </a:prstGeom>
            <a:solidFill>
              <a:srgbClr val="604B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9"/>
            <p:cNvSpPr txBox="1"/>
            <p:nvPr/>
          </p:nvSpPr>
          <p:spPr>
            <a:xfrm>
              <a:off x="214734" y="1857331"/>
              <a:ext cx="2752644" cy="293016"/>
            </a:xfrm>
            <a:prstGeom prst="rect">
              <a:avLst/>
            </a:prstGeom>
            <a:noFill/>
            <a:ln>
              <a:noFill/>
            </a:ln>
          </p:spPr>
          <p:txBody>
            <a:bodyPr spcFirstLastPara="1" wrap="square" lIns="105225" tIns="0" rIns="105225" bIns="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Imbalanced Data:</a:t>
              </a:r>
              <a:endParaRPr sz="1600" b="0" i="0" u="none" strike="noStrike" cap="none">
                <a:solidFill>
                  <a:schemeClr val="lt1"/>
                </a:solidFill>
                <a:latin typeface="Arial"/>
                <a:ea typeface="Arial"/>
                <a:cs typeface="Arial"/>
                <a:sym typeface="Arial"/>
              </a:endParaRPr>
            </a:p>
          </p:txBody>
        </p:sp>
      </p:grpSp>
      <p:sp>
        <p:nvSpPr>
          <p:cNvPr id="1091" name="Google Shape;1091;p4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105</a:t>
            </a:fld>
            <a:endParaRPr/>
          </a:p>
        </p:txBody>
      </p:sp>
      <p:cxnSp>
        <p:nvCxnSpPr>
          <p:cNvPr id="1092" name="Google Shape;1092;p49"/>
          <p:cNvCxnSpPr/>
          <p:nvPr/>
        </p:nvCxnSpPr>
        <p:spPr>
          <a:xfrm>
            <a:off x="4619846" y="1190847"/>
            <a:ext cx="0" cy="3269512"/>
          </a:xfrm>
          <a:prstGeom prst="straightConnector1">
            <a:avLst/>
          </a:prstGeom>
          <a:noFill/>
          <a:ln w="19050" cap="flat" cmpd="sng">
            <a:solidFill>
              <a:srgbClr val="7F7F7F">
                <a:alpha val="49019"/>
              </a:srgbClr>
            </a:solidFill>
            <a:prstDash val="solid"/>
            <a:round/>
            <a:headEnd type="none" w="sm" len="sm"/>
            <a:tailEnd type="none" w="sm" len="sm"/>
          </a:ln>
        </p:spPr>
      </p:cxnSp>
      <p:grpSp>
        <p:nvGrpSpPr>
          <p:cNvPr id="1093" name="Google Shape;1093;p49"/>
          <p:cNvGrpSpPr/>
          <p:nvPr/>
        </p:nvGrpSpPr>
        <p:grpSpPr>
          <a:xfrm>
            <a:off x="4796251" y="1130626"/>
            <a:ext cx="4008244" cy="3217870"/>
            <a:chOff x="6395001" y="1507501"/>
            <a:chExt cx="5344325" cy="4290493"/>
          </a:xfrm>
        </p:grpSpPr>
        <p:sp>
          <p:nvSpPr>
            <p:cNvPr id="1094" name="Google Shape;1094;p49"/>
            <p:cNvSpPr/>
            <p:nvPr/>
          </p:nvSpPr>
          <p:spPr>
            <a:xfrm>
              <a:off x="6395001" y="1752050"/>
              <a:ext cx="5344325" cy="1819125"/>
            </a:xfrm>
            <a:custGeom>
              <a:avLst/>
              <a:gdLst/>
              <a:ahLst/>
              <a:cxnLst/>
              <a:rect l="l" t="t" r="r" b="b"/>
              <a:pathLst>
                <a:path w="5344325" h="1819125" extrusionOk="0">
                  <a:moveTo>
                    <a:pt x="0" y="0"/>
                  </a:moveTo>
                  <a:lnTo>
                    <a:pt x="5344325" y="0"/>
                  </a:lnTo>
                  <a:lnTo>
                    <a:pt x="5344325" y="1819125"/>
                  </a:lnTo>
                  <a:lnTo>
                    <a:pt x="0" y="1819125"/>
                  </a:lnTo>
                  <a:lnTo>
                    <a:pt x="0" y="0"/>
                  </a:lnTo>
                  <a:close/>
                </a:path>
              </a:pathLst>
            </a:cu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311075" tIns="328025" rIns="311075" bIns="80000" anchor="t" anchorCtr="0">
              <a:noAutofit/>
            </a:bodyPr>
            <a:lstStyle/>
            <a:p>
              <a:pPr marL="85725" marR="0" lvl="1" indent="-85725" algn="l" rtl="0">
                <a:lnSpc>
                  <a:spcPct val="90000"/>
                </a:lnSpc>
                <a:spcBef>
                  <a:spcPts val="0"/>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Rapidly progressing diseases can exhibit dynamic and unpredictable patterns, making it difficult to model and predict the disease trajectory accurately.</a:t>
              </a:r>
              <a:endParaRPr sz="1125" b="0" i="0" u="none" strike="noStrike" cap="none">
                <a:solidFill>
                  <a:schemeClr val="dk1"/>
                </a:solidFill>
                <a:latin typeface="Arial"/>
                <a:ea typeface="Arial"/>
                <a:cs typeface="Arial"/>
                <a:sym typeface="Arial"/>
              </a:endParaRPr>
            </a:p>
            <a:p>
              <a:pPr marL="85725" marR="0" lvl="1" indent="-14285" algn="l" rtl="0">
                <a:lnSpc>
                  <a:spcPct val="90000"/>
                </a:lnSpc>
                <a:spcBef>
                  <a:spcPts val="169"/>
                </a:spcBef>
                <a:spcAft>
                  <a:spcPts val="0"/>
                </a:spcAft>
                <a:buClr>
                  <a:schemeClr val="dk1"/>
                </a:buClr>
                <a:buSzPts val="1125"/>
                <a:buFont typeface="Arial"/>
                <a:buNone/>
              </a:pPr>
              <a:endParaRPr sz="1125" b="0" i="0" u="none" strike="noStrike" cap="none">
                <a:solidFill>
                  <a:schemeClr val="dk1"/>
                </a:solidFill>
                <a:latin typeface="Arial"/>
                <a:ea typeface="Arial"/>
                <a:cs typeface="Arial"/>
                <a:sym typeface="Arial"/>
              </a:endParaRPr>
            </a:p>
            <a:p>
              <a:pPr marL="85725" marR="0" lvl="1" indent="-85725" algn="l" rtl="0">
                <a:lnSpc>
                  <a:spcPct val="90000"/>
                </a:lnSpc>
                <a:spcBef>
                  <a:spcPts val="169"/>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Changes in patient condition may occur rapidly, and capturing these nuances in the data is challenging.</a:t>
              </a:r>
              <a:endParaRPr sz="1400" b="0" i="0" u="none" strike="noStrike" cap="none">
                <a:solidFill>
                  <a:srgbClr val="000000"/>
                </a:solidFill>
                <a:latin typeface="Arial"/>
                <a:ea typeface="Arial"/>
                <a:cs typeface="Arial"/>
                <a:sym typeface="Arial"/>
              </a:endParaRPr>
            </a:p>
          </p:txBody>
        </p:sp>
        <p:sp>
          <p:nvSpPr>
            <p:cNvPr id="1095" name="Google Shape;1095;p49"/>
            <p:cNvSpPr/>
            <p:nvPr/>
          </p:nvSpPr>
          <p:spPr>
            <a:xfrm>
              <a:off x="6662217" y="1507501"/>
              <a:ext cx="3741027" cy="489097"/>
            </a:xfrm>
            <a:custGeom>
              <a:avLst/>
              <a:gdLst/>
              <a:ahLst/>
              <a:cxnLst/>
              <a:rect l="l" t="t" r="r" b="b"/>
              <a:pathLst>
                <a:path w="3741027" h="595910" extrusionOk="0">
                  <a:moveTo>
                    <a:pt x="0" y="99320"/>
                  </a:moveTo>
                  <a:cubicBezTo>
                    <a:pt x="0" y="44467"/>
                    <a:pt x="44467" y="0"/>
                    <a:pt x="99320" y="0"/>
                  </a:cubicBezTo>
                  <a:lnTo>
                    <a:pt x="3641707" y="0"/>
                  </a:lnTo>
                  <a:cubicBezTo>
                    <a:pt x="3696560" y="0"/>
                    <a:pt x="3741027" y="44467"/>
                    <a:pt x="3741027" y="99320"/>
                  </a:cubicBezTo>
                  <a:lnTo>
                    <a:pt x="3741027" y="496590"/>
                  </a:lnTo>
                  <a:cubicBezTo>
                    <a:pt x="3741027" y="551443"/>
                    <a:pt x="3696560" y="595910"/>
                    <a:pt x="3641707" y="595910"/>
                  </a:cubicBezTo>
                  <a:lnTo>
                    <a:pt x="99320" y="595910"/>
                  </a:lnTo>
                  <a:cubicBezTo>
                    <a:pt x="44467" y="595910"/>
                    <a:pt x="0" y="551443"/>
                    <a:pt x="0" y="496590"/>
                  </a:cubicBezTo>
                  <a:lnTo>
                    <a:pt x="0" y="99320"/>
                  </a:lnTo>
                  <a:close/>
                </a:path>
              </a:pathLst>
            </a:custGeom>
            <a:solidFill>
              <a:srgbClr val="604B79"/>
            </a:solidFill>
            <a:ln w="25400" cap="flat" cmpd="sng">
              <a:solidFill>
                <a:schemeClr val="lt1"/>
              </a:solidFill>
              <a:prstDash val="solid"/>
              <a:round/>
              <a:headEnd type="none" w="sm" len="sm"/>
              <a:tailEnd type="none" w="sm" len="sm"/>
            </a:ln>
          </p:spPr>
          <p:txBody>
            <a:bodyPr spcFirstLastPara="1" wrap="square" lIns="127850" tIns="21800" rIns="127850" bIns="2180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Dynamic Nature of the Disease:</a:t>
              </a:r>
              <a:endParaRPr sz="1200" b="0" i="0" u="none" strike="noStrike" cap="none">
                <a:solidFill>
                  <a:schemeClr val="lt1"/>
                </a:solidFill>
                <a:latin typeface="Arial"/>
                <a:ea typeface="Arial"/>
                <a:cs typeface="Arial"/>
                <a:sym typeface="Arial"/>
              </a:endParaRPr>
            </a:p>
          </p:txBody>
        </p:sp>
        <p:sp>
          <p:nvSpPr>
            <p:cNvPr id="1096" name="Google Shape;1096;p49"/>
            <p:cNvSpPr/>
            <p:nvPr/>
          </p:nvSpPr>
          <p:spPr>
            <a:xfrm>
              <a:off x="6395001" y="3978869"/>
              <a:ext cx="5344325" cy="1819125"/>
            </a:xfrm>
            <a:custGeom>
              <a:avLst/>
              <a:gdLst/>
              <a:ahLst/>
              <a:cxnLst/>
              <a:rect l="l" t="t" r="r" b="b"/>
              <a:pathLst>
                <a:path w="5344325" h="1819125" extrusionOk="0">
                  <a:moveTo>
                    <a:pt x="0" y="0"/>
                  </a:moveTo>
                  <a:lnTo>
                    <a:pt x="5344325" y="0"/>
                  </a:lnTo>
                  <a:lnTo>
                    <a:pt x="5344325" y="1819125"/>
                  </a:lnTo>
                  <a:lnTo>
                    <a:pt x="0" y="1819125"/>
                  </a:lnTo>
                  <a:lnTo>
                    <a:pt x="0" y="0"/>
                  </a:lnTo>
                  <a:close/>
                </a:path>
              </a:pathLst>
            </a:cu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311075" tIns="328025" rIns="311075" bIns="80000" anchor="t" anchorCtr="0">
              <a:noAutofit/>
            </a:bodyPr>
            <a:lstStyle/>
            <a:p>
              <a:pPr marL="85725" marR="0" lvl="1" indent="-85725" algn="l" rtl="0">
                <a:lnSpc>
                  <a:spcPct val="90000"/>
                </a:lnSpc>
                <a:spcBef>
                  <a:spcPts val="0"/>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Features that are relevant early in the disease progression might lose their significance as the disease advances. </a:t>
              </a:r>
              <a:endParaRPr sz="1125" b="0" i="0" u="none" strike="noStrike" cap="none">
                <a:solidFill>
                  <a:schemeClr val="dk1"/>
                </a:solidFill>
                <a:latin typeface="Arial"/>
                <a:ea typeface="Arial"/>
                <a:cs typeface="Arial"/>
                <a:sym typeface="Arial"/>
              </a:endParaRPr>
            </a:p>
            <a:p>
              <a:pPr marL="85725" marR="0" lvl="1" indent="-14285" algn="l" rtl="0">
                <a:lnSpc>
                  <a:spcPct val="90000"/>
                </a:lnSpc>
                <a:spcBef>
                  <a:spcPts val="169"/>
                </a:spcBef>
                <a:spcAft>
                  <a:spcPts val="0"/>
                </a:spcAft>
                <a:buClr>
                  <a:schemeClr val="dk1"/>
                </a:buClr>
                <a:buSzPts val="1125"/>
                <a:buFont typeface="Arial"/>
                <a:buNone/>
              </a:pPr>
              <a:endParaRPr sz="1125" b="0" i="0" u="none" strike="noStrike" cap="none">
                <a:solidFill>
                  <a:schemeClr val="dk1"/>
                </a:solidFill>
                <a:latin typeface="Arial"/>
                <a:ea typeface="Arial"/>
                <a:cs typeface="Arial"/>
                <a:sym typeface="Arial"/>
              </a:endParaRPr>
            </a:p>
            <a:p>
              <a:pPr marL="85725" marR="0" lvl="1" indent="-85725" algn="l" rtl="0">
                <a:lnSpc>
                  <a:spcPct val="90000"/>
                </a:lnSpc>
                <a:spcBef>
                  <a:spcPts val="169"/>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Identifying stable features that provide consistent predictive power throughout the progression becomes a challenge.</a:t>
              </a:r>
              <a:endParaRPr sz="1400" b="0" i="0" u="none" strike="noStrike" cap="none">
                <a:solidFill>
                  <a:srgbClr val="000000"/>
                </a:solidFill>
                <a:latin typeface="Arial"/>
                <a:ea typeface="Arial"/>
                <a:cs typeface="Arial"/>
                <a:sym typeface="Arial"/>
              </a:endParaRPr>
            </a:p>
          </p:txBody>
        </p:sp>
        <p:sp>
          <p:nvSpPr>
            <p:cNvPr id="1097" name="Google Shape;1097;p49"/>
            <p:cNvSpPr/>
            <p:nvPr/>
          </p:nvSpPr>
          <p:spPr>
            <a:xfrm>
              <a:off x="6662217" y="3721395"/>
              <a:ext cx="3741027" cy="489097"/>
            </a:xfrm>
            <a:custGeom>
              <a:avLst/>
              <a:gdLst/>
              <a:ahLst/>
              <a:cxnLst/>
              <a:rect l="l" t="t" r="r" b="b"/>
              <a:pathLst>
                <a:path w="3741027" h="619920" extrusionOk="0">
                  <a:moveTo>
                    <a:pt x="0" y="103322"/>
                  </a:moveTo>
                  <a:cubicBezTo>
                    <a:pt x="0" y="46259"/>
                    <a:pt x="46259" y="0"/>
                    <a:pt x="103322" y="0"/>
                  </a:cubicBezTo>
                  <a:lnTo>
                    <a:pt x="3637705" y="0"/>
                  </a:lnTo>
                  <a:cubicBezTo>
                    <a:pt x="3694768" y="0"/>
                    <a:pt x="3741027" y="46259"/>
                    <a:pt x="3741027" y="103322"/>
                  </a:cubicBezTo>
                  <a:lnTo>
                    <a:pt x="3741027" y="516598"/>
                  </a:lnTo>
                  <a:cubicBezTo>
                    <a:pt x="3741027" y="573661"/>
                    <a:pt x="3694768" y="619920"/>
                    <a:pt x="3637705" y="619920"/>
                  </a:cubicBezTo>
                  <a:lnTo>
                    <a:pt x="103322" y="619920"/>
                  </a:lnTo>
                  <a:cubicBezTo>
                    <a:pt x="46259" y="619920"/>
                    <a:pt x="0" y="573661"/>
                    <a:pt x="0" y="516598"/>
                  </a:cubicBezTo>
                  <a:lnTo>
                    <a:pt x="0" y="103322"/>
                  </a:lnTo>
                  <a:close/>
                </a:path>
              </a:pathLst>
            </a:custGeom>
            <a:solidFill>
              <a:srgbClr val="604B79"/>
            </a:solidFill>
            <a:ln w="25400" cap="flat" cmpd="sng">
              <a:solidFill>
                <a:schemeClr val="lt1"/>
              </a:solidFill>
              <a:prstDash val="solid"/>
              <a:round/>
              <a:headEnd type="none" w="sm" len="sm"/>
              <a:tailEnd type="none" w="sm" len="sm"/>
            </a:ln>
          </p:spPr>
          <p:txBody>
            <a:bodyPr spcFirstLastPara="1" wrap="square" lIns="128725" tIns="22675" rIns="128725" bIns="226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Limited Feature Stability:</a:t>
              </a:r>
              <a:endParaRPr sz="1200" b="0" i="0" u="none" strike="noStrike" cap="none">
                <a:solidFill>
                  <a:schemeClr val="lt1"/>
                </a:solidFill>
                <a:latin typeface="Arial"/>
                <a:ea typeface="Arial"/>
                <a:cs typeface="Arial"/>
                <a:sym typeface="Aria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50"/>
          <p:cNvSpPr>
            <a:spLocks noGrp="1"/>
          </p:cNvSpPr>
          <p:nvPr>
            <p:ph type="title"/>
          </p:nvPr>
        </p:nvSpPr>
        <p:spPr>
          <a:xfrm>
            <a:off x="617581" y="691287"/>
            <a:ext cx="3872267" cy="1976995"/>
          </a:xfrm>
          <a:prstGeom prst="ellipse">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3600"/>
              <a:buFont typeface="Arial"/>
              <a:buNone/>
            </a:pPr>
            <a:r>
              <a:rPr lang="en-US" sz="3600">
                <a:latin typeface="Arial"/>
                <a:ea typeface="Arial"/>
                <a:cs typeface="Arial"/>
                <a:sym typeface="Arial"/>
              </a:rPr>
              <a:t>WBC</a:t>
            </a:r>
            <a:endParaRPr/>
          </a:p>
        </p:txBody>
      </p:sp>
      <p:sp>
        <p:nvSpPr>
          <p:cNvPr id="1103" name="Google Shape;1103;p50"/>
          <p:cNvSpPr txBox="1">
            <a:spLocks noGrp="1"/>
          </p:cNvSpPr>
          <p:nvPr>
            <p:ph type="sldNum" idx="12"/>
          </p:nvPr>
        </p:nvSpPr>
        <p:spPr>
          <a:xfrm>
            <a:off x="8778239" y="4841748"/>
            <a:ext cx="336042" cy="273844"/>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825"/>
              <a:buNone/>
            </a:pPr>
            <a:fld id="{00000000-1234-1234-1234-123412341234}" type="slidenum">
              <a:rPr lang="en-US" sz="825">
                <a:solidFill>
                  <a:srgbClr val="FFFFFF"/>
                </a:solidFill>
                <a:latin typeface="Arial"/>
                <a:ea typeface="Arial"/>
                <a:cs typeface="Arial"/>
                <a:sym typeface="Arial"/>
              </a:rPr>
              <a:t>106</a:t>
            </a:fld>
            <a:endParaRPr sz="825">
              <a:solidFill>
                <a:srgbClr val="FFFFFF"/>
              </a:solidFill>
              <a:latin typeface="Arial"/>
              <a:ea typeface="Arial"/>
              <a:cs typeface="Arial"/>
              <a:sym typeface="Arial"/>
            </a:endParaRPr>
          </a:p>
        </p:txBody>
      </p:sp>
      <p:pic>
        <p:nvPicPr>
          <p:cNvPr id="1104" name="Google Shape;1104;p50"/>
          <p:cNvPicPr preferRelativeResize="0"/>
          <p:nvPr/>
        </p:nvPicPr>
        <p:blipFill rotWithShape="1">
          <a:blip r:embed="rId3">
            <a:alphaModFix/>
          </a:blip>
          <a:srcRect/>
          <a:stretch/>
        </p:blipFill>
        <p:spPr>
          <a:xfrm>
            <a:off x="4654154" y="691286"/>
            <a:ext cx="3799196" cy="357702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51"/>
          <p:cNvSpPr txBox="1">
            <a:spLocks noGrp="1"/>
          </p:cNvSpPr>
          <p:nvPr>
            <p:ph type="title"/>
          </p:nvPr>
        </p:nvSpPr>
        <p:spPr>
          <a:xfrm>
            <a:off x="411480" y="1261872"/>
            <a:ext cx="8316976" cy="822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Arial"/>
              <a:buNone/>
            </a:pPr>
            <a:r>
              <a:rPr lang="en-US"/>
              <a:t>Review Team Goals</a:t>
            </a:r>
            <a:endParaRPr/>
          </a:p>
        </p:txBody>
      </p:sp>
      <p:sp>
        <p:nvSpPr>
          <p:cNvPr id="1111" name="Google Shape;1111;p51"/>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107</a:t>
            </a:fld>
            <a:endParaRPr/>
          </a:p>
        </p:txBody>
      </p:sp>
      <p:sp>
        <p:nvSpPr>
          <p:cNvPr id="1112" name="Google Shape;1112;p51"/>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t>Team Meeting</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52"/>
          <p:cNvSpPr txBox="1">
            <a:spLocks noGrp="1"/>
          </p:cNvSpPr>
          <p:nvPr>
            <p:ph type="body" idx="1"/>
          </p:nvPr>
        </p:nvSpPr>
        <p:spPr>
          <a:xfrm>
            <a:off x="411481" y="1463040"/>
            <a:ext cx="8321040" cy="338328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1800"/>
              <a:buFont typeface="Arial"/>
              <a:buAutoNum type="arabicPeriod"/>
            </a:pPr>
            <a:r>
              <a:rPr lang="en-US"/>
              <a:t>First-level text auto format</a:t>
            </a:r>
            <a:endParaRPr/>
          </a:p>
          <a:p>
            <a:pPr marL="342900" lvl="0" indent="-342900" algn="l" rtl="0">
              <a:lnSpc>
                <a:spcPct val="100000"/>
              </a:lnSpc>
              <a:spcBef>
                <a:spcPts val="1400"/>
              </a:spcBef>
              <a:spcAft>
                <a:spcPts val="0"/>
              </a:spcAft>
              <a:buClr>
                <a:schemeClr val="dk1"/>
              </a:buClr>
              <a:buSzPts val="1800"/>
              <a:buFont typeface="Arial"/>
              <a:buAutoNum type="arabicPeriod"/>
            </a:pPr>
            <a:r>
              <a:rPr lang="en-US" sz="1800">
                <a:latin typeface="Arial"/>
                <a:ea typeface="Arial"/>
                <a:cs typeface="Arial"/>
                <a:sym typeface="Arial"/>
              </a:rPr>
              <a:t>, while a low recall suggests that the model misses many actual positives for that class</a:t>
            </a:r>
            <a:endParaRPr/>
          </a:p>
          <a:p>
            <a:pPr marL="342900" lvl="0" indent="-228600" algn="l" rtl="0">
              <a:lnSpc>
                <a:spcPct val="100000"/>
              </a:lnSpc>
              <a:spcBef>
                <a:spcPts val="1400"/>
              </a:spcBef>
              <a:spcAft>
                <a:spcPts val="0"/>
              </a:spcAft>
              <a:buClr>
                <a:schemeClr val="dk1"/>
              </a:buClr>
              <a:buSzPts val="1800"/>
              <a:buFont typeface="Arial"/>
              <a:buNone/>
            </a:pPr>
            <a:endParaRPr/>
          </a:p>
        </p:txBody>
      </p:sp>
      <p:sp>
        <p:nvSpPr>
          <p:cNvPr id="1119" name="Google Shape;1119;p52"/>
          <p:cNvSpPr txBox="1">
            <a:spLocks noGrp="1"/>
          </p:cNvSpPr>
          <p:nvPr>
            <p:ph type="title"/>
          </p:nvPr>
        </p:nvSpPr>
        <p:spPr>
          <a:xfrm>
            <a:off x="411481" y="514349"/>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Our Goals</a:t>
            </a:r>
            <a:endParaRPr/>
          </a:p>
        </p:txBody>
      </p:sp>
      <p:sp>
        <p:nvSpPr>
          <p:cNvPr id="1120" name="Google Shape;1120;p52"/>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solidFill>
                  <a:srgbClr val="63666A"/>
                </a:solidFill>
              </a:rPr>
              <a:t>108</a:t>
            </a:fld>
            <a:endParaRPr>
              <a:solidFill>
                <a:srgbClr val="63666A"/>
              </a:solidFill>
            </a:endParaRPr>
          </a:p>
        </p:txBody>
      </p:sp>
      <p:sp>
        <p:nvSpPr>
          <p:cNvPr id="1121" name="Google Shape;1121;p52"/>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solidFill>
                  <a:srgbClr val="63666A"/>
                </a:solidFill>
              </a:rPr>
              <a:t>Team Meeting</a:t>
            </a:r>
            <a:endParaRPr>
              <a:solidFill>
                <a:srgbClr val="63666A"/>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3"/>
          <p:cNvSpPr txBox="1">
            <a:spLocks noGrp="1"/>
          </p:cNvSpPr>
          <p:nvPr>
            <p:ph type="title"/>
          </p:nvPr>
        </p:nvSpPr>
        <p:spPr>
          <a:xfrm>
            <a:off x="411480" y="1261872"/>
            <a:ext cx="8316976" cy="822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Arial"/>
              <a:buNone/>
            </a:pPr>
            <a:r>
              <a:rPr lang="en-US"/>
              <a:t>Institutional News </a:t>
            </a:r>
            <a:endParaRPr/>
          </a:p>
        </p:txBody>
      </p:sp>
      <p:sp>
        <p:nvSpPr>
          <p:cNvPr id="1128" name="Google Shape;1128;p53"/>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109</a:t>
            </a:fld>
            <a:endParaRPr/>
          </a:p>
        </p:txBody>
      </p:sp>
      <p:sp>
        <p:nvSpPr>
          <p:cNvPr id="1129" name="Google Shape;1129;p53"/>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t>Team Meeting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8"/>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t>Sample Patient Record - MRN </a:t>
            </a:r>
            <a:r>
              <a:rPr lang="en-US" dirty="0" err="1"/>
              <a:t>xxxxx</a:t>
            </a:r>
            <a:endParaRPr dirty="0"/>
          </a:p>
        </p:txBody>
      </p:sp>
      <p:sp>
        <p:nvSpPr>
          <p:cNvPr id="203" name="Google Shape;203;p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204" name="Google Shape;204;p8"/>
          <p:cNvPicPr preferRelativeResize="0"/>
          <p:nvPr/>
        </p:nvPicPr>
        <p:blipFill rotWithShape="1">
          <a:blip r:embed="rId3">
            <a:alphaModFix/>
          </a:blip>
          <a:srcRect/>
          <a:stretch/>
        </p:blipFill>
        <p:spPr>
          <a:xfrm>
            <a:off x="3048601" y="730524"/>
            <a:ext cx="2689923" cy="3900532"/>
          </a:xfrm>
          <a:prstGeom prst="rect">
            <a:avLst/>
          </a:prstGeom>
          <a:noFill/>
          <a:ln>
            <a:noFill/>
          </a:ln>
        </p:spPr>
      </p:pic>
      <p:pic>
        <p:nvPicPr>
          <p:cNvPr id="205" name="Google Shape;205;p8" descr="A screenshot of a computer screen&#10;&#10;Description automatically generated"/>
          <p:cNvPicPr preferRelativeResize="0"/>
          <p:nvPr/>
        </p:nvPicPr>
        <p:blipFill rotWithShape="1">
          <a:blip r:embed="rId4">
            <a:alphaModFix/>
          </a:blip>
          <a:srcRect/>
          <a:stretch/>
        </p:blipFill>
        <p:spPr>
          <a:xfrm>
            <a:off x="5884793" y="718665"/>
            <a:ext cx="2773432" cy="3906922"/>
          </a:xfrm>
          <a:prstGeom prst="rect">
            <a:avLst/>
          </a:prstGeom>
          <a:noFill/>
          <a:ln>
            <a:noFill/>
          </a:ln>
        </p:spPr>
      </p:pic>
      <p:sp>
        <p:nvSpPr>
          <p:cNvPr id="206" name="Google Shape;206;p8"/>
          <p:cNvSpPr txBox="1"/>
          <p:nvPr/>
        </p:nvSpPr>
        <p:spPr>
          <a:xfrm>
            <a:off x="416776" y="1135896"/>
            <a:ext cx="2446884" cy="17327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Each date and time specific records</a:t>
            </a:r>
            <a:endParaRPr sz="1400" b="0" i="0" u="none" strike="noStrike" cap="none">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Hematological test classification</a:t>
            </a:r>
            <a:endParaRPr sz="1400" b="0" i="0" u="none" strike="noStrike" cap="none">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Test result values – Average repetition values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54"/>
          <p:cNvSpPr txBox="1">
            <a:spLocks noGrp="1"/>
          </p:cNvSpPr>
          <p:nvPr>
            <p:ph type="body" idx="1"/>
          </p:nvPr>
        </p:nvSpPr>
        <p:spPr>
          <a:xfrm>
            <a:off x="411481" y="1463040"/>
            <a:ext cx="8321040" cy="338328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1800"/>
              <a:buFont typeface="Arial"/>
              <a:buAutoNum type="arabicPeriod"/>
            </a:pPr>
            <a:r>
              <a:rPr lang="en-US"/>
              <a:t>[Pull info from Leadership Communications Toolkit and Inside News]</a:t>
            </a:r>
            <a:endParaRPr/>
          </a:p>
          <a:p>
            <a:pPr marL="342900" lvl="0" indent="-342900" algn="l" rtl="0">
              <a:lnSpc>
                <a:spcPct val="100000"/>
              </a:lnSpc>
              <a:spcBef>
                <a:spcPts val="1400"/>
              </a:spcBef>
              <a:spcAft>
                <a:spcPts val="0"/>
              </a:spcAft>
              <a:buClr>
                <a:schemeClr val="dk1"/>
              </a:buClr>
              <a:buSzPts val="1800"/>
              <a:buFont typeface="Arial"/>
              <a:buAutoNum type="arabicPeriod"/>
            </a:pPr>
            <a:r>
              <a:rPr lang="en-US"/>
              <a:t>How this affects you</a:t>
            </a:r>
            <a:endParaRPr/>
          </a:p>
        </p:txBody>
      </p:sp>
      <p:sp>
        <p:nvSpPr>
          <p:cNvPr id="1136" name="Google Shape;1136;p54"/>
          <p:cNvSpPr txBox="1">
            <a:spLocks noGrp="1"/>
          </p:cNvSpPr>
          <p:nvPr>
            <p:ph type="title"/>
          </p:nvPr>
        </p:nvSpPr>
        <p:spPr>
          <a:xfrm>
            <a:off x="411481" y="514349"/>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What’s going on around us</a:t>
            </a:r>
            <a:endParaRPr/>
          </a:p>
        </p:txBody>
      </p:sp>
      <p:sp>
        <p:nvSpPr>
          <p:cNvPr id="1137" name="Google Shape;1137;p54"/>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solidFill>
                  <a:srgbClr val="63666A"/>
                </a:solidFill>
              </a:rPr>
              <a:t>110</a:t>
            </a:fld>
            <a:endParaRPr>
              <a:solidFill>
                <a:srgbClr val="63666A"/>
              </a:solidFill>
            </a:endParaRPr>
          </a:p>
        </p:txBody>
      </p:sp>
      <p:sp>
        <p:nvSpPr>
          <p:cNvPr id="1138" name="Google Shape;1138;p54"/>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solidFill>
                  <a:srgbClr val="63666A"/>
                </a:solidFill>
              </a:rPr>
              <a:t>Team Meeting</a:t>
            </a:r>
            <a:endParaRPr>
              <a:solidFill>
                <a:srgbClr val="63666A"/>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5"/>
          <p:cNvSpPr txBox="1">
            <a:spLocks noGrp="1"/>
          </p:cNvSpPr>
          <p:nvPr>
            <p:ph type="title"/>
          </p:nvPr>
        </p:nvSpPr>
        <p:spPr>
          <a:xfrm>
            <a:off x="411480" y="1261872"/>
            <a:ext cx="8316976" cy="822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Arial"/>
              <a:buNone/>
            </a:pPr>
            <a:r>
              <a:rPr lang="en-US"/>
              <a:t>Discussion</a:t>
            </a:r>
            <a:endParaRPr/>
          </a:p>
        </p:txBody>
      </p:sp>
      <p:sp>
        <p:nvSpPr>
          <p:cNvPr id="1145" name="Google Shape;1145;p55"/>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solidFill>
                  <a:srgbClr val="FFFFFF"/>
                </a:solidFill>
              </a:rPr>
              <a:t>111</a:t>
            </a:fld>
            <a:endParaRPr>
              <a:solidFill>
                <a:srgbClr val="FFFFFF"/>
              </a:solidFill>
            </a:endParaRPr>
          </a:p>
        </p:txBody>
      </p:sp>
      <p:sp>
        <p:nvSpPr>
          <p:cNvPr id="1146" name="Google Shape;1146;p55"/>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solidFill>
                  <a:srgbClr val="FFFFFF"/>
                </a:solidFill>
              </a:rPr>
              <a:t>Team Meeting</a:t>
            </a:r>
            <a:endParaRPr>
              <a:solidFill>
                <a:srgbClr val="FFFFF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6"/>
          <p:cNvSpPr txBox="1">
            <a:spLocks noGrp="1"/>
          </p:cNvSpPr>
          <p:nvPr>
            <p:ph type="title"/>
          </p:nvPr>
        </p:nvSpPr>
        <p:spPr>
          <a:xfrm>
            <a:off x="411480" y="1261872"/>
            <a:ext cx="8316976" cy="822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Arial"/>
              <a:buNone/>
            </a:pPr>
            <a:r>
              <a:rPr lang="en-US"/>
              <a:t>Next Meeting</a:t>
            </a:r>
            <a:endParaRPr/>
          </a:p>
        </p:txBody>
      </p:sp>
      <p:sp>
        <p:nvSpPr>
          <p:cNvPr id="1153" name="Google Shape;1153;p56"/>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112</a:t>
            </a:fld>
            <a:endParaRPr/>
          </a:p>
        </p:txBody>
      </p:sp>
      <p:sp>
        <p:nvSpPr>
          <p:cNvPr id="1154" name="Google Shape;1154;p56"/>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t>Team Meeting</a:t>
            </a:r>
            <a:endParaRPr/>
          </a:p>
        </p:txBody>
      </p:sp>
      <p:sp>
        <p:nvSpPr>
          <p:cNvPr id="1155" name="Google Shape;1155;p56"/>
          <p:cNvSpPr txBox="1">
            <a:spLocks noGrp="1"/>
          </p:cNvSpPr>
          <p:nvPr>
            <p:ph type="body" idx="1"/>
          </p:nvPr>
        </p:nvSpPr>
        <p:spPr>
          <a:xfrm>
            <a:off x="411479" y="2286000"/>
            <a:ext cx="5555688" cy="12344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000"/>
              <a:buNone/>
            </a:pPr>
            <a:r>
              <a:rPr lang="en-US"/>
              <a:t>Day of the week and date</a:t>
            </a:r>
            <a:endParaRPr/>
          </a:p>
          <a:p>
            <a:pPr marL="0" lvl="0" indent="0" algn="l" rtl="0">
              <a:lnSpc>
                <a:spcPct val="100000"/>
              </a:lnSpc>
              <a:spcBef>
                <a:spcPts val="1650"/>
              </a:spcBef>
              <a:spcAft>
                <a:spcPts val="0"/>
              </a:spcAft>
              <a:buClr>
                <a:schemeClr val="lt1"/>
              </a:buClr>
              <a:buSzPts val="2000"/>
              <a:buNone/>
            </a:pPr>
            <a:r>
              <a:rPr lang="en-US"/>
              <a:t>Time</a:t>
            </a:r>
            <a:endParaRPr/>
          </a:p>
          <a:p>
            <a:pPr marL="0" lvl="0" indent="0" algn="l" rtl="0">
              <a:lnSpc>
                <a:spcPct val="100000"/>
              </a:lnSpc>
              <a:spcBef>
                <a:spcPts val="1650"/>
              </a:spcBef>
              <a:spcAft>
                <a:spcPts val="0"/>
              </a:spcAft>
              <a:buClr>
                <a:schemeClr val="lt1"/>
              </a:buClr>
              <a:buSzPts val="2000"/>
              <a:buNone/>
            </a:pPr>
            <a:r>
              <a:rPr lang="en-US"/>
              <a:t>Location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p5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solidFill>
                  <a:srgbClr val="FFFFFF"/>
                </a:solidFill>
              </a:rPr>
              <a:t>113</a:t>
            </a:fld>
            <a:endParaRPr>
              <a:solidFill>
                <a:srgbClr val="FFFFFF"/>
              </a:solidFill>
            </a:endParaRPr>
          </a:p>
        </p:txBody>
      </p:sp>
      <p:sp>
        <p:nvSpPr>
          <p:cNvPr id="1161" name="Google Shape;1161;p57"/>
          <p:cNvSpPr txBox="1">
            <a:spLocks noGrp="1"/>
          </p:cNvSpPr>
          <p:nvPr>
            <p:ph type="ftr" idx="4294967295"/>
          </p:nvPr>
        </p:nvSpPr>
        <p:spPr>
          <a:xfrm>
            <a:off x="1417320" y="216949"/>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solidFill>
                  <a:srgbClr val="FFFFFF"/>
                </a:solidFill>
              </a:rPr>
              <a:t>Team Meeting</a:t>
            </a:r>
            <a:endParaRPr>
              <a:solidFill>
                <a:srgbClr val="FFFFFF"/>
              </a:solidFill>
            </a:endParaRPr>
          </a:p>
        </p:txBody>
      </p:sp>
      <p:pic>
        <p:nvPicPr>
          <p:cNvPr id="1162" name="Google Shape;1162;p57" descr="image005"/>
          <p:cNvPicPr preferRelativeResize="0"/>
          <p:nvPr/>
        </p:nvPicPr>
        <p:blipFill rotWithShape="1">
          <a:blip r:embed="rId3">
            <a:alphaModFix/>
          </a:blip>
          <a:srcRect/>
          <a:stretch/>
        </p:blipFill>
        <p:spPr>
          <a:xfrm>
            <a:off x="722610" y="1132594"/>
            <a:ext cx="6429375" cy="1371600"/>
          </a:xfrm>
          <a:prstGeom prst="rect">
            <a:avLst/>
          </a:prstGeom>
          <a:noFill/>
          <a:ln>
            <a:noFill/>
          </a:ln>
        </p:spPr>
      </p:pic>
      <p:sp>
        <p:nvSpPr>
          <p:cNvPr id="1163" name="Google Shape;1163;p57"/>
          <p:cNvSpPr txBox="1"/>
          <p:nvPr/>
        </p:nvSpPr>
        <p:spPr>
          <a:xfrm>
            <a:off x="4310500" y="3320813"/>
            <a:ext cx="4125689" cy="25735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Find more resources in the Leadership Communications Toolkit at</a:t>
            </a:r>
            <a:br>
              <a:rPr lang="en-US" sz="1800" b="0" i="0" u="none" strike="noStrike" cap="none">
                <a:solidFill>
                  <a:schemeClr val="dk1"/>
                </a:solidFill>
                <a:latin typeface="Arial"/>
                <a:ea typeface="Arial"/>
                <a:cs typeface="Arial"/>
                <a:sym typeface="Arial"/>
              </a:rPr>
            </a:br>
            <a:r>
              <a:rPr lang="en-US" sz="18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www.inside.mdanderson.org</a:t>
            </a:r>
            <a:endParaRPr sz="1800" b="0" i="0" u="none" strike="noStrike" cap="none">
              <a:solidFill>
                <a:schemeClr val="dk1"/>
              </a:solidFill>
              <a:latin typeface="Arial"/>
              <a:ea typeface="Arial"/>
              <a:cs typeface="Arial"/>
              <a:sym typeface="Arial"/>
            </a:endParaRPr>
          </a:p>
        </p:txBody>
      </p:sp>
      <p:sp>
        <p:nvSpPr>
          <p:cNvPr id="1164" name="Google Shape;1164;p57"/>
          <p:cNvSpPr txBox="1"/>
          <p:nvPr/>
        </p:nvSpPr>
        <p:spPr>
          <a:xfrm>
            <a:off x="722610" y="2487529"/>
            <a:ext cx="7713579" cy="8712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1" u="none" strike="noStrike" cap="none">
                <a:solidFill>
                  <a:schemeClr val="dk1"/>
                </a:solidFill>
                <a:latin typeface="Arial"/>
                <a:ea typeface="Arial"/>
                <a:cs typeface="Arial"/>
                <a:sym typeface="Arial"/>
              </a:rPr>
              <a:t>Tips and templates to help you communicate effectively at MD Anderson.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Detail Data Profile</a:t>
            </a:r>
            <a:endParaRPr/>
          </a:p>
        </p:txBody>
      </p:sp>
      <p:sp>
        <p:nvSpPr>
          <p:cNvPr id="212" name="Google Shape;212;p9"/>
          <p:cNvSpPr txBox="1">
            <a:spLocks noGrp="1"/>
          </p:cNvSpPr>
          <p:nvPr>
            <p:ph type="body" idx="1"/>
          </p:nvPr>
        </p:nvSpPr>
        <p:spPr>
          <a:xfrm>
            <a:off x="485775" y="1076388"/>
            <a:ext cx="3566057" cy="3484960"/>
          </a:xfrm>
          <a:prstGeom prst="rect">
            <a:avLst/>
          </a:prstGeom>
          <a:noFill/>
          <a:ln>
            <a:noFill/>
          </a:ln>
        </p:spPr>
        <p:txBody>
          <a:bodyPr spcFirstLastPara="1" wrap="square" lIns="0" tIns="0" rIns="0" bIns="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a:t>Lab test categories are mainly numerical after transformations.</a:t>
            </a:r>
            <a:endParaRPr/>
          </a:p>
          <a:p>
            <a:pPr marL="171450" lvl="0" indent="-171450" algn="l" rtl="0">
              <a:lnSpc>
                <a:spcPct val="100000"/>
              </a:lnSpc>
              <a:spcBef>
                <a:spcPts val="1400"/>
              </a:spcBef>
              <a:spcAft>
                <a:spcPts val="0"/>
              </a:spcAft>
              <a:buClr>
                <a:schemeClr val="dk1"/>
              </a:buClr>
              <a:buSzPts val="1200"/>
              <a:buFont typeface="Arial"/>
              <a:buChar char="•"/>
            </a:pPr>
            <a:r>
              <a:rPr lang="en-US" sz="1200"/>
              <a:t>Age is detailed with decimals to capture changes within one year, resulting in the highest number of unique values.</a:t>
            </a:r>
            <a:endParaRPr/>
          </a:p>
          <a:p>
            <a:pPr marL="171450" lvl="0" indent="-171450" algn="l" rtl="0">
              <a:lnSpc>
                <a:spcPct val="100000"/>
              </a:lnSpc>
              <a:spcBef>
                <a:spcPts val="1400"/>
              </a:spcBef>
              <a:spcAft>
                <a:spcPts val="0"/>
              </a:spcAft>
              <a:buClr>
                <a:schemeClr val="dk1"/>
              </a:buClr>
              <a:buSzPts val="1200"/>
              <a:buFont typeface="Arial"/>
              <a:buChar char="•"/>
            </a:pPr>
            <a:r>
              <a:rPr lang="en-US" sz="1200"/>
              <a:t>HGB has highest SD</a:t>
            </a:r>
            <a:endParaRPr/>
          </a:p>
          <a:p>
            <a:pPr marL="171450" lvl="0" indent="-171450" algn="l" rtl="0">
              <a:lnSpc>
                <a:spcPct val="100000"/>
              </a:lnSpc>
              <a:spcBef>
                <a:spcPts val="1400"/>
              </a:spcBef>
              <a:spcAft>
                <a:spcPts val="0"/>
              </a:spcAft>
              <a:buClr>
                <a:schemeClr val="dk1"/>
              </a:buClr>
              <a:buSzPts val="1200"/>
              <a:buFont typeface="Arial"/>
              <a:buChar char="•"/>
            </a:pPr>
            <a:r>
              <a:rPr lang="en-US" sz="1200"/>
              <a:t>Top frequency in lab test category item is INRBC for having 75,8234 values for having most 0 values. Second highest is MPV, we expect a lot of repetition values.</a:t>
            </a:r>
            <a:endParaRPr/>
          </a:p>
          <a:p>
            <a:pPr marL="171450" lvl="0" indent="-95250" algn="l" rtl="0">
              <a:lnSpc>
                <a:spcPct val="100000"/>
              </a:lnSpc>
              <a:spcBef>
                <a:spcPts val="1400"/>
              </a:spcBef>
              <a:spcAft>
                <a:spcPts val="0"/>
              </a:spcAft>
              <a:buClr>
                <a:schemeClr val="dk1"/>
              </a:buClr>
              <a:buSzPts val="1200"/>
              <a:buFont typeface="Arial"/>
              <a:buNone/>
            </a:pPr>
            <a:endParaRPr sz="1200"/>
          </a:p>
          <a:p>
            <a:pPr marL="171450" lvl="0" indent="-95250" algn="l" rtl="0">
              <a:lnSpc>
                <a:spcPct val="100000"/>
              </a:lnSpc>
              <a:spcBef>
                <a:spcPts val="1400"/>
              </a:spcBef>
              <a:spcAft>
                <a:spcPts val="0"/>
              </a:spcAft>
              <a:buClr>
                <a:schemeClr val="dk1"/>
              </a:buClr>
              <a:buSzPts val="1200"/>
              <a:buFont typeface="Arial"/>
              <a:buNone/>
            </a:pPr>
            <a:endParaRPr sz="1200"/>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p:txBody>
      </p:sp>
      <p:pic>
        <p:nvPicPr>
          <p:cNvPr id="213" name="Google Shape;213;p9" descr="A table with numbers and letters&#10;&#10;Description automatically generated"/>
          <p:cNvPicPr preferRelativeResize="0"/>
          <p:nvPr/>
        </p:nvPicPr>
        <p:blipFill rotWithShape="1">
          <a:blip r:embed="rId3">
            <a:alphaModFix/>
          </a:blip>
          <a:srcRect/>
          <a:stretch/>
        </p:blipFill>
        <p:spPr>
          <a:xfrm>
            <a:off x="4826854" y="1005268"/>
            <a:ext cx="3977640" cy="3380993"/>
          </a:xfrm>
          <a:prstGeom prst="rect">
            <a:avLst/>
          </a:prstGeom>
          <a:noFill/>
          <a:ln>
            <a:noFill/>
          </a:ln>
        </p:spPr>
      </p:pic>
      <p:sp>
        <p:nvSpPr>
          <p:cNvPr id="214" name="Google Shape;214;p9"/>
          <p:cNvSpPr txBox="1">
            <a:spLocks noGrp="1"/>
          </p:cNvSpPr>
          <p:nvPr>
            <p:ph type="sldNum" idx="12"/>
          </p:nvPr>
        </p:nvSpPr>
        <p:spPr>
          <a:xfrm>
            <a:off x="387279" y="4773942"/>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Scaling</a:t>
            </a:r>
            <a:endParaRPr/>
          </a:p>
        </p:txBody>
      </p:sp>
      <p:pic>
        <p:nvPicPr>
          <p:cNvPr id="161" name="Google Shape;161;p3"/>
          <p:cNvPicPr preferRelativeResize="0">
            <a:picLocks noGrp="1"/>
          </p:cNvPicPr>
          <p:nvPr>
            <p:ph type="body" idx="1"/>
          </p:nvPr>
        </p:nvPicPr>
        <p:blipFill rotWithShape="1">
          <a:blip r:embed="rId3">
            <a:alphaModFix/>
          </a:blip>
          <a:srcRect/>
          <a:stretch/>
        </p:blipFill>
        <p:spPr>
          <a:xfrm>
            <a:off x="485775" y="1087662"/>
            <a:ext cx="8031484" cy="1807938"/>
          </a:xfrm>
          <a:prstGeom prst="rect">
            <a:avLst/>
          </a:prstGeom>
          <a:noFill/>
          <a:ln>
            <a:noFill/>
          </a:ln>
        </p:spPr>
      </p:pic>
      <p:sp>
        <p:nvSpPr>
          <p:cNvPr id="162" name="Google Shape;162;p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g2a55dbcca47_0_0"/>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23" name="Google Shape;223;g2a55dbcca47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14</a:t>
            </a:fld>
            <a:endParaRPr/>
          </a:p>
        </p:txBody>
      </p:sp>
      <p:pic>
        <p:nvPicPr>
          <p:cNvPr id="224" name="Google Shape;224;g2a55dbcca47_0_0"/>
          <p:cNvPicPr preferRelativeResize="0"/>
          <p:nvPr/>
        </p:nvPicPr>
        <p:blipFill rotWithShape="1">
          <a:blip r:embed="rId3">
            <a:alphaModFix/>
          </a:blip>
          <a:srcRect/>
          <a:stretch/>
        </p:blipFill>
        <p:spPr>
          <a:xfrm>
            <a:off x="485774" y="1108475"/>
            <a:ext cx="2117650" cy="3196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
          <p:cNvSpPr txBox="1">
            <a:spLocks noGrp="1"/>
          </p:cNvSpPr>
          <p:nvPr>
            <p:ph type="title"/>
          </p:nvPr>
        </p:nvSpPr>
        <p:spPr>
          <a:xfrm>
            <a:off x="485775" y="288766"/>
            <a:ext cx="8318719" cy="644685"/>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2000"/>
              <a:buFont typeface="Arial"/>
              <a:buNone/>
            </a:pPr>
            <a:r>
              <a:rPr lang="en-US" sz="2000">
                <a:latin typeface="Arial"/>
                <a:ea typeface="Arial"/>
                <a:cs typeface="Arial"/>
                <a:sym typeface="Arial"/>
              </a:rPr>
              <a:t>Correlation Matrix</a:t>
            </a:r>
            <a:endParaRPr/>
          </a:p>
        </p:txBody>
      </p:sp>
      <p:sp>
        <p:nvSpPr>
          <p:cNvPr id="231" name="Google Shape;231;p11"/>
          <p:cNvSpPr txBox="1">
            <a:spLocks noGrp="1"/>
          </p:cNvSpPr>
          <p:nvPr>
            <p:ph type="body" idx="1"/>
          </p:nvPr>
        </p:nvSpPr>
        <p:spPr>
          <a:xfrm>
            <a:off x="552823" y="1048242"/>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t>Relationship Strength and Directions:</a:t>
            </a:r>
            <a:endParaRPr/>
          </a:p>
          <a:p>
            <a:pPr marL="673894" lvl="3" indent="-285750" algn="l" rtl="0">
              <a:lnSpc>
                <a:spcPct val="100000"/>
              </a:lnSpc>
              <a:spcBef>
                <a:spcPts val="600"/>
              </a:spcBef>
              <a:spcAft>
                <a:spcPts val="0"/>
              </a:spcAft>
              <a:buSzPts val="1200"/>
              <a:buFont typeface="Noto Sans Symbols"/>
              <a:buChar char="⮚"/>
            </a:pPr>
            <a:r>
              <a:rPr lang="en-US" sz="1200"/>
              <a:t>HCT, HGB, PLT, RDW-CV</a:t>
            </a:r>
            <a:endParaRPr/>
          </a:p>
          <a:p>
            <a:pPr marL="0" lvl="0" indent="0" algn="l" rtl="0">
              <a:lnSpc>
                <a:spcPct val="100000"/>
              </a:lnSpc>
              <a:spcBef>
                <a:spcPts val="1400"/>
              </a:spcBef>
              <a:spcAft>
                <a:spcPts val="0"/>
              </a:spcAft>
              <a:buClr>
                <a:schemeClr val="dk1"/>
              </a:buClr>
              <a:buSzPts val="1200"/>
              <a:buNone/>
            </a:pPr>
            <a:r>
              <a:rPr lang="en-US" sz="1200"/>
              <a:t>Multicollinearity:</a:t>
            </a:r>
            <a:endParaRPr/>
          </a:p>
          <a:p>
            <a:pPr marL="171450" lvl="0" indent="-171450" algn="l" rtl="0">
              <a:lnSpc>
                <a:spcPct val="100000"/>
              </a:lnSpc>
              <a:spcBef>
                <a:spcPts val="1400"/>
              </a:spcBef>
              <a:spcAft>
                <a:spcPts val="0"/>
              </a:spcAft>
              <a:buClr>
                <a:schemeClr val="dk1"/>
              </a:buClr>
              <a:buSzPts val="1200"/>
              <a:buFont typeface="Arial"/>
              <a:buChar char="•"/>
            </a:pPr>
            <a:r>
              <a:rPr lang="en-US" sz="1200"/>
              <a:t>Positive correlation (closer to 1): </a:t>
            </a:r>
            <a:endParaRPr/>
          </a:p>
          <a:p>
            <a:pPr marL="616744" lvl="3" indent="-228600" algn="l" rtl="0">
              <a:lnSpc>
                <a:spcPct val="100000"/>
              </a:lnSpc>
              <a:spcBef>
                <a:spcPts val="600"/>
              </a:spcBef>
              <a:spcAft>
                <a:spcPts val="0"/>
              </a:spcAft>
              <a:buSzPts val="1200"/>
              <a:buFont typeface="Noto Sans Symbols"/>
              <a:buChar char="⮚"/>
            </a:pPr>
            <a:r>
              <a:rPr lang="en-US" sz="1200"/>
              <a:t>WBC &amp; NEUT ABS</a:t>
            </a:r>
            <a:endParaRPr/>
          </a:p>
          <a:p>
            <a:pPr marL="616744" lvl="3" indent="-228600" algn="l" rtl="0">
              <a:lnSpc>
                <a:spcPct val="100000"/>
              </a:lnSpc>
              <a:spcBef>
                <a:spcPts val="600"/>
              </a:spcBef>
              <a:spcAft>
                <a:spcPts val="0"/>
              </a:spcAft>
              <a:buSzPts val="1200"/>
              <a:buFont typeface="Noto Sans Symbols"/>
              <a:buChar char="⮚"/>
            </a:pPr>
            <a:r>
              <a:rPr lang="en-US" sz="1200"/>
              <a:t>RDW-SD</a:t>
            </a:r>
            <a:endParaRPr/>
          </a:p>
          <a:p>
            <a:pPr marL="616744" lvl="3" indent="-228600" algn="l" rtl="0">
              <a:lnSpc>
                <a:spcPct val="100000"/>
              </a:lnSpc>
              <a:spcBef>
                <a:spcPts val="600"/>
              </a:spcBef>
              <a:spcAft>
                <a:spcPts val="0"/>
              </a:spcAft>
              <a:buSzPts val="1200"/>
              <a:buFont typeface="Noto Sans Symbols"/>
              <a:buChar char="⮚"/>
            </a:pPr>
            <a:r>
              <a:rPr lang="en-US" sz="1200"/>
              <a:t>MCV &amp; MCH</a:t>
            </a:r>
            <a:endParaRPr/>
          </a:p>
          <a:p>
            <a:pPr marL="616744" lvl="3" indent="-228600" algn="l" rtl="0">
              <a:lnSpc>
                <a:spcPct val="100000"/>
              </a:lnSpc>
              <a:spcBef>
                <a:spcPts val="600"/>
              </a:spcBef>
              <a:spcAft>
                <a:spcPts val="0"/>
              </a:spcAft>
              <a:buSzPts val="1200"/>
              <a:buFont typeface="Noto Sans Symbols"/>
              <a:buChar char="⮚"/>
            </a:pPr>
            <a:r>
              <a:rPr lang="en-US" sz="1200"/>
              <a:t>HCT &amp; RBC &amp; HGB</a:t>
            </a:r>
            <a:endParaRPr/>
          </a:p>
          <a:p>
            <a:pPr marL="171450" lvl="0" indent="-171450" algn="l" rtl="0">
              <a:lnSpc>
                <a:spcPct val="100000"/>
              </a:lnSpc>
              <a:spcBef>
                <a:spcPts val="1400"/>
              </a:spcBef>
              <a:spcAft>
                <a:spcPts val="0"/>
              </a:spcAft>
              <a:buClr>
                <a:schemeClr val="dk1"/>
              </a:buClr>
              <a:buSzPts val="1200"/>
              <a:buFont typeface="Arial"/>
              <a:buChar char="•"/>
            </a:pPr>
            <a:r>
              <a:rPr lang="en-US" sz="1200"/>
              <a:t>Negative correlation (closer to -1): </a:t>
            </a:r>
            <a:endParaRPr/>
          </a:p>
          <a:p>
            <a:pPr marL="616744" lvl="3" indent="-228600" algn="l" rtl="0">
              <a:lnSpc>
                <a:spcPct val="100000"/>
              </a:lnSpc>
              <a:spcBef>
                <a:spcPts val="600"/>
              </a:spcBef>
              <a:spcAft>
                <a:spcPts val="0"/>
              </a:spcAft>
              <a:buSzPts val="1200"/>
              <a:buFont typeface="Noto Sans Symbols"/>
              <a:buChar char="⮚"/>
            </a:pPr>
            <a:r>
              <a:rPr lang="en-US" sz="1200"/>
              <a:t>NEUT% &amp; LYMPH%</a:t>
            </a:r>
            <a:endParaRPr/>
          </a:p>
        </p:txBody>
      </p:sp>
      <p:pic>
        <p:nvPicPr>
          <p:cNvPr id="232" name="Google Shape;232;p11" descr="A colorful grid with numbers and symbols&#10;&#10;Description automatically generated with medium confidence"/>
          <p:cNvPicPr preferRelativeResize="0"/>
          <p:nvPr/>
        </p:nvPicPr>
        <p:blipFill rotWithShape="1">
          <a:blip r:embed="rId3">
            <a:alphaModFix/>
          </a:blip>
          <a:srcRect/>
          <a:stretch/>
        </p:blipFill>
        <p:spPr>
          <a:xfrm>
            <a:off x="3531665" y="170793"/>
            <a:ext cx="5126561" cy="4487508"/>
          </a:xfrm>
          <a:prstGeom prst="rect">
            <a:avLst/>
          </a:prstGeom>
          <a:noFill/>
          <a:ln>
            <a:noFill/>
          </a:ln>
        </p:spPr>
      </p:pic>
      <p:sp>
        <p:nvSpPr>
          <p:cNvPr id="233" name="Google Shape;233;p11"/>
          <p:cNvSpPr txBox="1">
            <a:spLocks noGrp="1"/>
          </p:cNvSpPr>
          <p:nvPr>
            <p:ph type="sldNum" idx="12"/>
          </p:nvPr>
        </p:nvSpPr>
        <p:spPr>
          <a:xfrm>
            <a:off x="476365" y="4707508"/>
            <a:ext cx="296333" cy="161583"/>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600"/>
              <a:buNone/>
            </a:pPr>
            <a:fld id="{00000000-1234-1234-1234-123412341234}" type="slidenum">
              <a:rPr lang="en-US"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g2a55dbcca47_0_42"/>
          <p:cNvPicPr preferRelativeResize="0"/>
          <p:nvPr/>
        </p:nvPicPr>
        <p:blipFill rotWithShape="1">
          <a:blip r:embed="rId3">
            <a:alphaModFix/>
          </a:blip>
          <a:srcRect/>
          <a:stretch/>
        </p:blipFill>
        <p:spPr>
          <a:xfrm>
            <a:off x="4701250" y="792750"/>
            <a:ext cx="4103225" cy="3268749"/>
          </a:xfrm>
          <a:prstGeom prst="rect">
            <a:avLst/>
          </a:prstGeom>
          <a:noFill/>
          <a:ln>
            <a:noFill/>
          </a:ln>
        </p:spPr>
      </p:pic>
      <p:sp>
        <p:nvSpPr>
          <p:cNvPr id="240" name="Google Shape;240;g2a55dbcca47_0_4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a:t>
            </a:r>
            <a:endParaRPr/>
          </a:p>
        </p:txBody>
      </p:sp>
      <p:sp>
        <p:nvSpPr>
          <p:cNvPr id="241" name="Google Shape;241;g2a55dbcca47_0_4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16</a:t>
            </a:fld>
            <a:endParaRPr/>
          </a:p>
        </p:txBody>
      </p:sp>
      <p:pic>
        <p:nvPicPr>
          <p:cNvPr id="242" name="Google Shape;242;g2a55dbcca47_0_42"/>
          <p:cNvPicPr preferRelativeResize="0"/>
          <p:nvPr/>
        </p:nvPicPr>
        <p:blipFill rotWithShape="1">
          <a:blip r:embed="rId4">
            <a:alphaModFix/>
          </a:blip>
          <a:srcRect/>
          <a:stretch/>
        </p:blipFill>
        <p:spPr>
          <a:xfrm>
            <a:off x="0" y="773551"/>
            <a:ext cx="4701249" cy="330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a62e7f3235_0_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a:t>
            </a:r>
            <a:endParaRPr/>
          </a:p>
        </p:txBody>
      </p:sp>
      <p:sp>
        <p:nvSpPr>
          <p:cNvPr id="251" name="Google Shape;251;g2a62e7f3235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17</a:t>
            </a:fld>
            <a:endParaRPr/>
          </a:p>
        </p:txBody>
      </p:sp>
      <p:pic>
        <p:nvPicPr>
          <p:cNvPr id="252" name="Google Shape;252;g2a62e7f3235_0_0"/>
          <p:cNvPicPr preferRelativeResize="0"/>
          <p:nvPr/>
        </p:nvPicPr>
        <p:blipFill rotWithShape="1">
          <a:blip r:embed="rId3">
            <a:alphaModFix/>
          </a:blip>
          <a:srcRect/>
          <a:stretch/>
        </p:blipFill>
        <p:spPr>
          <a:xfrm>
            <a:off x="546100" y="1108475"/>
            <a:ext cx="3378615" cy="1176100"/>
          </a:xfrm>
          <a:prstGeom prst="rect">
            <a:avLst/>
          </a:prstGeom>
          <a:noFill/>
          <a:ln>
            <a:noFill/>
          </a:ln>
        </p:spPr>
      </p:pic>
      <p:pic>
        <p:nvPicPr>
          <p:cNvPr id="253" name="Google Shape;253;g2a62e7f3235_0_0"/>
          <p:cNvPicPr preferRelativeResize="0"/>
          <p:nvPr/>
        </p:nvPicPr>
        <p:blipFill rotWithShape="1">
          <a:blip r:embed="rId4">
            <a:alphaModFix/>
          </a:blip>
          <a:srcRect/>
          <a:stretch/>
        </p:blipFill>
        <p:spPr>
          <a:xfrm>
            <a:off x="5001275" y="1038700"/>
            <a:ext cx="3110185" cy="1090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a62e7f3235_1_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a:t>
            </a:r>
            <a:endParaRPr/>
          </a:p>
        </p:txBody>
      </p:sp>
      <p:sp>
        <p:nvSpPr>
          <p:cNvPr id="260" name="Google Shape;260;g2a62e7f3235_1_2"/>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dirty="0"/>
              <a:t>GLM MODEL</a:t>
            </a:r>
            <a:endParaRPr dirty="0"/>
          </a:p>
        </p:txBody>
      </p:sp>
      <p:sp>
        <p:nvSpPr>
          <p:cNvPr id="261" name="Google Shape;261;g2a62e7f3235_1_2"/>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62" name="Google Shape;262;g2a62e7f3235_1_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18</a:t>
            </a:fld>
            <a:endParaRPr/>
          </a:p>
        </p:txBody>
      </p:sp>
      <p:pic>
        <p:nvPicPr>
          <p:cNvPr id="263" name="Google Shape;263;g2a62e7f3235_1_2"/>
          <p:cNvPicPr preferRelativeResize="0"/>
          <p:nvPr/>
        </p:nvPicPr>
        <p:blipFill rotWithShape="1">
          <a:blip r:embed="rId3">
            <a:alphaModFix/>
          </a:blip>
          <a:srcRect/>
          <a:stretch/>
        </p:blipFill>
        <p:spPr>
          <a:xfrm>
            <a:off x="4826850" y="590675"/>
            <a:ext cx="3977700" cy="403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2a62e7f3235_0_9"/>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 Logistic Regression</a:t>
            </a:r>
            <a:endParaRPr/>
          </a:p>
        </p:txBody>
      </p:sp>
      <p:sp>
        <p:nvSpPr>
          <p:cNvPr id="270" name="Google Shape;270;g2a62e7f3235_0_9"/>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71" name="Google Shape;271;g2a62e7f3235_0_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19</a:t>
            </a:fld>
            <a:endParaRPr/>
          </a:p>
        </p:txBody>
      </p:sp>
      <p:pic>
        <p:nvPicPr>
          <p:cNvPr id="272" name="Google Shape;272;g2a62e7f3235_0_9"/>
          <p:cNvPicPr preferRelativeResize="0"/>
          <p:nvPr/>
        </p:nvPicPr>
        <p:blipFill rotWithShape="1">
          <a:blip r:embed="rId3">
            <a:alphaModFix/>
          </a:blip>
          <a:srcRect/>
          <a:stretch/>
        </p:blipFill>
        <p:spPr>
          <a:xfrm>
            <a:off x="70350" y="1518364"/>
            <a:ext cx="5286949" cy="2730962"/>
          </a:xfrm>
          <a:prstGeom prst="rect">
            <a:avLst/>
          </a:prstGeom>
          <a:noFill/>
          <a:ln>
            <a:noFill/>
          </a:ln>
        </p:spPr>
      </p:pic>
      <p:pic>
        <p:nvPicPr>
          <p:cNvPr id="273" name="Google Shape;273;g2a62e7f3235_0_9"/>
          <p:cNvPicPr preferRelativeResize="0"/>
          <p:nvPr/>
        </p:nvPicPr>
        <p:blipFill rotWithShape="1">
          <a:blip r:embed="rId4">
            <a:alphaModFix/>
          </a:blip>
          <a:srcRect/>
          <a:stretch/>
        </p:blipFill>
        <p:spPr>
          <a:xfrm>
            <a:off x="5471325" y="288775"/>
            <a:ext cx="3165744" cy="1090775"/>
          </a:xfrm>
          <a:prstGeom prst="rect">
            <a:avLst/>
          </a:prstGeom>
          <a:noFill/>
          <a:ln>
            <a:noFill/>
          </a:ln>
        </p:spPr>
      </p:pic>
      <p:pic>
        <p:nvPicPr>
          <p:cNvPr id="274" name="Google Shape;274;g2a62e7f3235_0_9"/>
          <p:cNvPicPr preferRelativeResize="0"/>
          <p:nvPr/>
        </p:nvPicPr>
        <p:blipFill rotWithShape="1">
          <a:blip r:embed="rId5">
            <a:alphaModFix/>
          </a:blip>
          <a:srcRect/>
          <a:stretch/>
        </p:blipFill>
        <p:spPr>
          <a:xfrm>
            <a:off x="5357300" y="1924225"/>
            <a:ext cx="3470500" cy="2363550"/>
          </a:xfrm>
          <a:prstGeom prst="rect">
            <a:avLst/>
          </a:prstGeom>
          <a:noFill/>
          <a:ln>
            <a:noFill/>
          </a:ln>
        </p:spPr>
      </p:pic>
      <p:pic>
        <p:nvPicPr>
          <p:cNvPr id="275" name="Google Shape;275;g2a62e7f3235_0_9"/>
          <p:cNvPicPr preferRelativeResize="0"/>
          <p:nvPr/>
        </p:nvPicPr>
        <p:blipFill rotWithShape="1">
          <a:blip r:embed="rId6">
            <a:alphaModFix/>
          </a:blip>
          <a:srcRect/>
          <a:stretch/>
        </p:blipFill>
        <p:spPr>
          <a:xfrm>
            <a:off x="2107875" y="288775"/>
            <a:ext cx="3110185" cy="1090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6">
          <a:extLst>
            <a:ext uri="{FF2B5EF4-FFF2-40B4-BE49-F238E27FC236}">
              <a16:creationId xmlns:a16="http://schemas.microsoft.com/office/drawing/2014/main" id="{10089832-E020-F14D-6198-7807179CF0B8}"/>
            </a:ext>
          </a:extLst>
        </p:cNvPr>
        <p:cNvGrpSpPr/>
        <p:nvPr/>
      </p:nvGrpSpPr>
      <p:grpSpPr>
        <a:xfrm>
          <a:off x="0" y="0"/>
          <a:ext cx="0" cy="0"/>
          <a:chOff x="0" y="0"/>
          <a:chExt cx="0" cy="0"/>
        </a:xfrm>
      </p:grpSpPr>
      <p:sp>
        <p:nvSpPr>
          <p:cNvPr id="997" name="Google Shape;997;p45">
            <a:extLst>
              <a:ext uri="{FF2B5EF4-FFF2-40B4-BE49-F238E27FC236}">
                <a16:creationId xmlns:a16="http://schemas.microsoft.com/office/drawing/2014/main" id="{C2ECFE65-3EB9-0CAD-26AF-741CC240B3BD}"/>
              </a:ext>
            </a:extLst>
          </p:cNvPr>
          <p:cNvSpPr txBox="1"/>
          <p:nvPr/>
        </p:nvSpPr>
        <p:spPr>
          <a:xfrm>
            <a:off x="8729452" y="4657975"/>
            <a:ext cx="136151" cy="169855"/>
          </a:xfrm>
          <a:prstGeom prst="rect">
            <a:avLst/>
          </a:prstGeom>
          <a:noFill/>
          <a:ln>
            <a:noFill/>
          </a:ln>
        </p:spPr>
        <p:txBody>
          <a:bodyPr spcFirstLastPara="1" wrap="square" lIns="0" tIns="0" rIns="0" bIns="0" anchor="t" anchorCtr="0">
            <a:spAutoFit/>
          </a:bodyPr>
          <a:lstStyle/>
          <a:p>
            <a:pPr marL="25214" marR="0" lvl="0" indent="0" algn="l" rtl="0">
              <a:lnSpc>
                <a:spcPct val="100226"/>
              </a:lnSpc>
              <a:spcBef>
                <a:spcPts val="0"/>
              </a:spcBef>
              <a:spcAft>
                <a:spcPts val="0"/>
              </a:spcAft>
              <a:buClr>
                <a:srgbClr val="000000"/>
              </a:buClr>
              <a:buSzPts val="1324"/>
              <a:buFont typeface="Arial"/>
              <a:buNone/>
            </a:pPr>
            <a:fld id="{00000000-1234-1234-1234-123412341234}" type="slidenum">
              <a:rPr lang="en-US" sz="1324" b="0" i="0" u="none" strike="noStrike" cap="none">
                <a:solidFill>
                  <a:srgbClr val="57585B"/>
                </a:solidFill>
                <a:latin typeface="Calibri"/>
                <a:ea typeface="Calibri"/>
                <a:cs typeface="Calibri"/>
                <a:sym typeface="Calibri"/>
              </a:rPr>
              <a:t>2</a:t>
            </a:fld>
            <a:endParaRPr sz="1324" b="0" i="0" u="none" strike="noStrike" cap="none">
              <a:solidFill>
                <a:schemeClr val="dk1"/>
              </a:solidFill>
              <a:latin typeface="Calibri"/>
              <a:ea typeface="Calibri"/>
              <a:cs typeface="Calibri"/>
              <a:sym typeface="Calibri"/>
            </a:endParaRPr>
          </a:p>
        </p:txBody>
      </p:sp>
      <p:sp>
        <p:nvSpPr>
          <p:cNvPr id="998" name="Google Shape;998;p45">
            <a:extLst>
              <a:ext uri="{FF2B5EF4-FFF2-40B4-BE49-F238E27FC236}">
                <a16:creationId xmlns:a16="http://schemas.microsoft.com/office/drawing/2014/main" id="{0A369D8E-D478-D446-3FC0-F698713D2A38}"/>
              </a:ext>
            </a:extLst>
          </p:cNvPr>
          <p:cNvSpPr txBox="1">
            <a:spLocks noGrp="1"/>
          </p:cNvSpPr>
          <p:nvPr>
            <p:ph type="title"/>
          </p:nvPr>
        </p:nvSpPr>
        <p:spPr>
          <a:xfrm>
            <a:off x="291543" y="300299"/>
            <a:ext cx="886745" cy="273175"/>
          </a:xfrm>
          <a:prstGeom prst="rect">
            <a:avLst/>
          </a:prstGeom>
          <a:noFill/>
          <a:ln>
            <a:noFill/>
          </a:ln>
        </p:spPr>
        <p:txBody>
          <a:bodyPr spcFirstLastPara="1" wrap="square" lIns="0" tIns="8400" rIns="0" bIns="0" anchor="b" anchorCtr="0">
            <a:spAutoFit/>
          </a:bodyPr>
          <a:lstStyle/>
          <a:p>
            <a:pPr marL="8405" lvl="0" indent="0" algn="l" rtl="0">
              <a:lnSpc>
                <a:spcPct val="100000"/>
              </a:lnSpc>
              <a:spcBef>
                <a:spcPts val="0"/>
              </a:spcBef>
              <a:spcAft>
                <a:spcPts val="0"/>
              </a:spcAft>
              <a:buClr>
                <a:schemeClr val="dk1"/>
              </a:buClr>
              <a:buSzPts val="1720"/>
              <a:buFont typeface="Arial"/>
              <a:buNone/>
            </a:pPr>
            <a:r>
              <a:rPr lang="en-US" sz="1720"/>
              <a:t>Agenda</a:t>
            </a:r>
            <a:endParaRPr/>
          </a:p>
        </p:txBody>
      </p:sp>
      <p:graphicFrame>
        <p:nvGraphicFramePr>
          <p:cNvPr id="999" name="Google Shape;999;p45">
            <a:extLst>
              <a:ext uri="{FF2B5EF4-FFF2-40B4-BE49-F238E27FC236}">
                <a16:creationId xmlns:a16="http://schemas.microsoft.com/office/drawing/2014/main" id="{A1DA3064-4D6F-FBEE-0F45-9D998A336CF6}"/>
              </a:ext>
            </a:extLst>
          </p:cNvPr>
          <p:cNvGraphicFramePr/>
          <p:nvPr/>
        </p:nvGraphicFramePr>
        <p:xfrm>
          <a:off x="291544" y="728492"/>
          <a:ext cx="4920250" cy="2743200"/>
        </p:xfrm>
        <a:graphic>
          <a:graphicData uri="http://schemas.openxmlformats.org/drawingml/2006/table">
            <a:tbl>
              <a:tblPr>
                <a:noFill/>
                <a:tableStyleId>{92EDD24D-4442-4FD5-9696-34C7C404C5E8}</a:tableStyleId>
              </a:tblPr>
              <a:tblGrid>
                <a:gridCol w="4920250">
                  <a:extLst>
                    <a:ext uri="{9D8B030D-6E8A-4147-A177-3AD203B41FA5}">
                      <a16:colId xmlns:a16="http://schemas.microsoft.com/office/drawing/2014/main" val="20000"/>
                    </a:ext>
                  </a:extLst>
                </a:gridCol>
              </a:tblGrid>
              <a:tr h="342900">
                <a:tc>
                  <a:txBody>
                    <a:bodyPr/>
                    <a:lstStyle/>
                    <a:p>
                      <a:pPr marL="0" marR="0" lvl="0" indent="0" algn="l" rtl="0">
                        <a:lnSpc>
                          <a:spcPct val="100000"/>
                        </a:lnSpc>
                        <a:spcBef>
                          <a:spcPts val="0"/>
                        </a:spcBef>
                        <a:spcAft>
                          <a:spcPts val="0"/>
                        </a:spcAft>
                        <a:buClr>
                          <a:srgbClr val="000000"/>
                        </a:buClr>
                        <a:buSzPts val="900"/>
                        <a:buFont typeface="Arial"/>
                        <a:buNone/>
                      </a:pPr>
                      <a:r>
                        <a:rPr lang="en-US" sz="900" b="0" u="none" strike="noStrike" cap="none">
                          <a:solidFill>
                            <a:schemeClr val="dk1"/>
                          </a:solidFill>
                        </a:rPr>
                        <a:t>Problem Statement</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Clr>
                          <a:srgbClr val="000000"/>
                        </a:buClr>
                        <a:buSzPts val="900"/>
                        <a:buFont typeface="Arial"/>
                        <a:buNone/>
                      </a:pPr>
                      <a:r>
                        <a:rPr lang="en-US" sz="900" b="0" u="none" strike="noStrike" cap="none">
                          <a:solidFill>
                            <a:schemeClr val="dk1"/>
                          </a:solidFill>
                        </a:rPr>
                        <a:t>Data Profile</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Data Processing</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u="none" strike="noStrike" cap="none"/>
                        <a:t>Data problems and difficulties &amp; solutions</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19 features introduction</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General Tendency and Individual Images</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Proposed Solution and Model Selection</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u="none" strike="noStrike" cap="none"/>
                        <a:t>Conclusion &amp; Future Steps</a:t>
                      </a:r>
                      <a:endParaRPr sz="900" b="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7466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a755756be2_0_7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 Comparison</a:t>
            </a:r>
            <a:endParaRPr/>
          </a:p>
        </p:txBody>
      </p:sp>
      <p:sp>
        <p:nvSpPr>
          <p:cNvPr id="282" name="Google Shape;282;g2a755756be2_0_70"/>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83" name="Google Shape;283;g2a755756be2_0_7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84" name="Google Shape;284;g2a755756be2_0_7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0"/>
          <p:cNvSpPr txBox="1">
            <a:spLocks noGrp="1"/>
          </p:cNvSpPr>
          <p:nvPr>
            <p:ph type="title"/>
          </p:nvPr>
        </p:nvSpPr>
        <p:spPr>
          <a:xfrm>
            <a:off x="811536" y="380370"/>
            <a:ext cx="3942160" cy="404813"/>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sz="2250"/>
              <a:t>All - </a:t>
            </a:r>
            <a:r>
              <a:rPr lang="en-US" sz="2250">
                <a:latin typeface="Arial"/>
                <a:ea typeface="Arial"/>
                <a:cs typeface="Arial"/>
                <a:sym typeface="Arial"/>
              </a:rPr>
              <a:t>Correlation Matrix</a:t>
            </a:r>
            <a:endParaRPr/>
          </a:p>
        </p:txBody>
      </p:sp>
      <p:sp>
        <p:nvSpPr>
          <p:cNvPr id="290" name="Google Shape;290;p10"/>
          <p:cNvSpPr txBox="1">
            <a:spLocks noGrp="1"/>
          </p:cNvSpPr>
          <p:nvPr>
            <p:ph type="body" idx="2"/>
          </p:nvPr>
        </p:nvSpPr>
        <p:spPr>
          <a:xfrm>
            <a:off x="747712" y="1027808"/>
            <a:ext cx="3201211" cy="3207590"/>
          </a:xfrm>
          <a:prstGeom prst="rect">
            <a:avLst/>
          </a:prstGeom>
          <a:noFill/>
          <a:ln>
            <a:noFill/>
          </a:ln>
        </p:spPr>
        <p:txBody>
          <a:bodyPr spcFirstLastPara="1" wrap="square" lIns="68575" tIns="34275" rIns="68575" bIns="34275" anchor="t" anchorCtr="0">
            <a:normAutofit fontScale="25000" lnSpcReduction="20000"/>
          </a:bodyPr>
          <a:lstStyle/>
          <a:p>
            <a:pPr marL="85725" lvl="0" indent="0" algn="l" rtl="0">
              <a:lnSpc>
                <a:spcPct val="100000"/>
              </a:lnSpc>
              <a:spcBef>
                <a:spcPts val="0"/>
              </a:spcBef>
              <a:spcAft>
                <a:spcPts val="0"/>
              </a:spcAft>
              <a:buClr>
                <a:srgbClr val="413C38"/>
              </a:buClr>
              <a:buSzPct val="100000"/>
              <a:buNone/>
            </a:pPr>
            <a:r>
              <a:rPr lang="en-US" sz="4800">
                <a:solidFill>
                  <a:srgbClr val="413C38"/>
                </a:solidFill>
              </a:rPr>
              <a:t>Multicollinearity:</a:t>
            </a:r>
            <a:endParaRPr/>
          </a:p>
          <a:p>
            <a:pPr marL="386954" lvl="1" indent="-171450" algn="l" rtl="0">
              <a:lnSpc>
                <a:spcPct val="100000"/>
              </a:lnSpc>
              <a:spcBef>
                <a:spcPts val="450"/>
              </a:spcBef>
              <a:spcAft>
                <a:spcPts val="0"/>
              </a:spcAft>
              <a:buSzPct val="100000"/>
              <a:buChar char="•"/>
            </a:pPr>
            <a:r>
              <a:rPr lang="en-US" sz="4800">
                <a:solidFill>
                  <a:srgbClr val="413C38"/>
                </a:solidFill>
              </a:rPr>
              <a:t>Positive and Negative correlation pair exist</a:t>
            </a:r>
            <a:endParaRPr/>
          </a:p>
          <a:p>
            <a:pPr marL="386954" lvl="1" indent="-95250" algn="l" rtl="0">
              <a:lnSpc>
                <a:spcPct val="100000"/>
              </a:lnSpc>
              <a:spcBef>
                <a:spcPts val="450"/>
              </a:spcBef>
              <a:spcAft>
                <a:spcPts val="0"/>
              </a:spcAft>
              <a:buSzPct val="100000"/>
              <a:buNone/>
            </a:pPr>
            <a:endParaRPr sz="4800">
              <a:solidFill>
                <a:srgbClr val="413C38"/>
              </a:solidFill>
            </a:endParaRPr>
          </a:p>
          <a:p>
            <a:pPr marL="85725" lvl="0" indent="0" algn="l" rtl="0">
              <a:lnSpc>
                <a:spcPct val="100000"/>
              </a:lnSpc>
              <a:spcBef>
                <a:spcPts val="450"/>
              </a:spcBef>
              <a:spcAft>
                <a:spcPts val="0"/>
              </a:spcAft>
              <a:buClr>
                <a:srgbClr val="413C38"/>
              </a:buClr>
              <a:buSzPct val="100000"/>
              <a:buNone/>
            </a:pPr>
            <a:r>
              <a:rPr lang="en-US" sz="4800">
                <a:solidFill>
                  <a:srgbClr val="413C38"/>
                </a:solidFill>
              </a:rPr>
              <a:t>Identification of Patterns:</a:t>
            </a:r>
            <a:endParaRPr/>
          </a:p>
          <a:p>
            <a:pPr marL="386954" lvl="1" indent="-171450" algn="l" rtl="0">
              <a:lnSpc>
                <a:spcPct val="100000"/>
              </a:lnSpc>
              <a:spcBef>
                <a:spcPts val="450"/>
              </a:spcBef>
              <a:spcAft>
                <a:spcPts val="0"/>
              </a:spcAft>
              <a:buSzPct val="100000"/>
              <a:buChar char="•"/>
            </a:pPr>
            <a:r>
              <a:rPr lang="en-US" sz="4800">
                <a:solidFill>
                  <a:srgbClr val="413C38"/>
                </a:solidFill>
              </a:rPr>
              <a:t>Clusters or patterns of high correlation among groups of features may indicate underlying structures in the data.</a:t>
            </a:r>
            <a:endParaRPr/>
          </a:p>
          <a:p>
            <a:pPr marL="85725" lvl="0" indent="0" algn="l" rtl="0">
              <a:lnSpc>
                <a:spcPct val="100000"/>
              </a:lnSpc>
              <a:spcBef>
                <a:spcPts val="450"/>
              </a:spcBef>
              <a:spcAft>
                <a:spcPts val="0"/>
              </a:spcAft>
              <a:buClr>
                <a:schemeClr val="dk1"/>
              </a:buClr>
              <a:buSzPct val="100000"/>
              <a:buNone/>
            </a:pPr>
            <a:endParaRPr sz="4800">
              <a:solidFill>
                <a:srgbClr val="413C38"/>
              </a:solidFill>
            </a:endParaRPr>
          </a:p>
          <a:p>
            <a:pPr marL="85725" lvl="0" indent="0" algn="l" rtl="0">
              <a:lnSpc>
                <a:spcPct val="100000"/>
              </a:lnSpc>
              <a:spcBef>
                <a:spcPts val="450"/>
              </a:spcBef>
              <a:spcAft>
                <a:spcPts val="0"/>
              </a:spcAft>
              <a:buClr>
                <a:srgbClr val="413C38"/>
              </a:buClr>
              <a:buSzPct val="100000"/>
              <a:buNone/>
            </a:pPr>
            <a:r>
              <a:rPr lang="en-US" sz="4800">
                <a:solidFill>
                  <a:srgbClr val="413C38"/>
                </a:solidFill>
              </a:rPr>
              <a:t>Potential Redundancy:</a:t>
            </a:r>
            <a:endParaRPr/>
          </a:p>
          <a:p>
            <a:pPr marL="386954" lvl="1" indent="-171450" algn="l" rtl="0">
              <a:lnSpc>
                <a:spcPct val="100000"/>
              </a:lnSpc>
              <a:spcBef>
                <a:spcPts val="450"/>
              </a:spcBef>
              <a:spcAft>
                <a:spcPts val="0"/>
              </a:spcAft>
              <a:buSzPct val="100000"/>
              <a:buChar char="•"/>
            </a:pPr>
            <a:r>
              <a:rPr lang="en-US" sz="4800">
                <a:solidFill>
                  <a:srgbClr val="413C38"/>
                </a:solidFill>
              </a:rPr>
              <a:t>High correlation between two features may indicate redundancy, and one of them could potentially be excluded to simplify the model.</a:t>
            </a:r>
            <a:endParaRPr/>
          </a:p>
          <a:p>
            <a:pPr marL="257175" lvl="0" indent="-142875" algn="l" rtl="0">
              <a:lnSpc>
                <a:spcPct val="100000"/>
              </a:lnSpc>
              <a:spcBef>
                <a:spcPts val="450"/>
              </a:spcBef>
              <a:spcAft>
                <a:spcPts val="0"/>
              </a:spcAft>
              <a:buClr>
                <a:schemeClr val="dk1"/>
              </a:buClr>
              <a:buSzPct val="100000"/>
              <a:buFont typeface="Arial"/>
              <a:buNone/>
            </a:pPr>
            <a:endParaRPr>
              <a:solidFill>
                <a:schemeClr val="dk1"/>
              </a:solidFill>
            </a:endParaRPr>
          </a:p>
        </p:txBody>
      </p:sp>
      <p:sp>
        <p:nvSpPr>
          <p:cNvPr id="291" name="Google Shape;291;p10"/>
          <p:cNvSpPr txBox="1">
            <a:spLocks noGrp="1"/>
          </p:cNvSpPr>
          <p:nvPr>
            <p:ph type="sldNum" idx="12"/>
          </p:nvPr>
        </p:nvSpPr>
        <p:spPr>
          <a:xfrm>
            <a:off x="468236" y="4718786"/>
            <a:ext cx="279476" cy="279095"/>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750"/>
              <a:buNone/>
            </a:pPr>
            <a:fld id="{00000000-1234-1234-1234-123412341234}" type="slidenum">
              <a:rPr lang="en-US" sz="750">
                <a:solidFill>
                  <a:srgbClr val="918F8E"/>
                </a:solidFill>
                <a:latin typeface="Arial"/>
                <a:ea typeface="Arial"/>
                <a:cs typeface="Arial"/>
                <a:sym typeface="Arial"/>
              </a:rPr>
              <a:t>21</a:t>
            </a:fld>
            <a:endParaRPr sz="750">
              <a:solidFill>
                <a:srgbClr val="918F8E"/>
              </a:solidFill>
              <a:latin typeface="Arial"/>
              <a:ea typeface="Arial"/>
              <a:cs typeface="Arial"/>
              <a:sym typeface="Arial"/>
            </a:endParaRPr>
          </a:p>
        </p:txBody>
      </p:sp>
      <p:cxnSp>
        <p:nvCxnSpPr>
          <p:cNvPr id="292" name="Google Shape;292;p10"/>
          <p:cNvCxnSpPr/>
          <p:nvPr/>
        </p:nvCxnSpPr>
        <p:spPr>
          <a:xfrm>
            <a:off x="887130" y="887124"/>
            <a:ext cx="345558" cy="0"/>
          </a:xfrm>
          <a:prstGeom prst="straightConnector1">
            <a:avLst/>
          </a:prstGeom>
          <a:noFill/>
          <a:ln w="41275" cap="flat" cmpd="sng">
            <a:solidFill>
              <a:srgbClr val="ECE6E2"/>
            </a:solidFill>
            <a:prstDash val="solid"/>
            <a:round/>
            <a:headEnd type="none" w="sm" len="sm"/>
            <a:tailEnd type="none" w="sm" len="sm"/>
          </a:ln>
        </p:spPr>
      </p:cxnSp>
      <p:pic>
        <p:nvPicPr>
          <p:cNvPr id="293" name="Google Shape;293;p10" descr="A screenshot of a computer screen&#10;&#10;Description automatically generated"/>
          <p:cNvPicPr preferRelativeResize="0"/>
          <p:nvPr/>
        </p:nvPicPr>
        <p:blipFill rotWithShape="1">
          <a:blip r:embed="rId3">
            <a:alphaModFix/>
          </a:blip>
          <a:srcRect/>
          <a:stretch/>
        </p:blipFill>
        <p:spPr>
          <a:xfrm>
            <a:off x="4014629" y="246896"/>
            <a:ext cx="4598019" cy="43086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a755756be2_0_1"/>
          <p:cNvSpPr txBox="1">
            <a:spLocks noGrp="1"/>
          </p:cNvSpPr>
          <p:nvPr>
            <p:ph type="title"/>
          </p:nvPr>
        </p:nvSpPr>
        <p:spPr>
          <a:xfrm>
            <a:off x="811536" y="380370"/>
            <a:ext cx="3942300" cy="4047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sz="2250"/>
              <a:t>N1 - </a:t>
            </a:r>
            <a:r>
              <a:rPr lang="en-US" sz="2250">
                <a:latin typeface="Arial"/>
                <a:ea typeface="Arial"/>
                <a:cs typeface="Arial"/>
                <a:sym typeface="Arial"/>
              </a:rPr>
              <a:t>Correlation Matrix</a:t>
            </a:r>
            <a:endParaRPr/>
          </a:p>
        </p:txBody>
      </p:sp>
      <p:sp>
        <p:nvSpPr>
          <p:cNvPr id="299" name="Google Shape;299;g2a755756be2_0_1"/>
          <p:cNvSpPr txBox="1">
            <a:spLocks noGrp="1"/>
          </p:cNvSpPr>
          <p:nvPr>
            <p:ph type="body" idx="2"/>
          </p:nvPr>
        </p:nvSpPr>
        <p:spPr>
          <a:xfrm>
            <a:off x="811525" y="1027799"/>
            <a:ext cx="3201300" cy="35346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450"/>
              </a:spcBef>
              <a:spcAft>
                <a:spcPts val="0"/>
              </a:spcAft>
              <a:buSzPts val="1800"/>
              <a:buNone/>
            </a:pPr>
            <a:r>
              <a:rPr lang="en-US" sz="1220">
                <a:solidFill>
                  <a:srgbClr val="413C38"/>
                </a:solidFill>
              </a:rPr>
              <a:t>Stronger Multicollinearity:</a:t>
            </a:r>
            <a:endParaRPr sz="1220">
              <a:solidFill>
                <a:srgbClr val="413C38"/>
              </a:solidFill>
            </a:endParaRPr>
          </a:p>
          <a:p>
            <a:pPr marL="0" lvl="0" indent="0" algn="l" rtl="0">
              <a:lnSpc>
                <a:spcPct val="80000"/>
              </a:lnSpc>
              <a:spcBef>
                <a:spcPts val="450"/>
              </a:spcBef>
              <a:spcAft>
                <a:spcPts val="0"/>
              </a:spcAft>
              <a:buSzPts val="1800"/>
              <a:buNone/>
            </a:pPr>
            <a:endParaRPr sz="1220">
              <a:solidFill>
                <a:srgbClr val="413C38"/>
              </a:solidFill>
            </a:endParaRPr>
          </a:p>
          <a:p>
            <a:pPr marL="386953" lvl="1" indent="-172720" algn="l" rtl="0">
              <a:lnSpc>
                <a:spcPct val="80000"/>
              </a:lnSpc>
              <a:spcBef>
                <a:spcPts val="450"/>
              </a:spcBef>
              <a:spcAft>
                <a:spcPts val="0"/>
              </a:spcAft>
              <a:buSzPts val="1220"/>
              <a:buChar char="•"/>
            </a:pPr>
            <a:r>
              <a:rPr lang="en-US" sz="1220">
                <a:solidFill>
                  <a:srgbClr val="413C38"/>
                </a:solidFill>
              </a:rPr>
              <a:t>-1 period element correlation has more positive and negative correlation pairs exist</a:t>
            </a:r>
            <a:endParaRPr sz="1220">
              <a:solidFill>
                <a:srgbClr val="413C38"/>
              </a:solidFill>
            </a:endParaRPr>
          </a:p>
          <a:p>
            <a:pPr marL="914400" lvl="0" indent="0" algn="l" rtl="0">
              <a:lnSpc>
                <a:spcPct val="80000"/>
              </a:lnSpc>
              <a:spcBef>
                <a:spcPts val="450"/>
              </a:spcBef>
              <a:spcAft>
                <a:spcPts val="0"/>
              </a:spcAft>
              <a:buSzPts val="1800"/>
              <a:buNone/>
            </a:pPr>
            <a:endParaRPr sz="1220">
              <a:solidFill>
                <a:srgbClr val="413C38"/>
              </a:solidFill>
            </a:endParaRPr>
          </a:p>
          <a:p>
            <a:pPr marL="386953" lvl="1" indent="-172720" algn="l" rtl="0">
              <a:lnSpc>
                <a:spcPct val="80000"/>
              </a:lnSpc>
              <a:spcBef>
                <a:spcPts val="450"/>
              </a:spcBef>
              <a:spcAft>
                <a:spcPts val="0"/>
              </a:spcAft>
              <a:buSzPts val="1220"/>
              <a:buChar char="•"/>
            </a:pPr>
            <a:r>
              <a:rPr lang="en-US" sz="1220"/>
              <a:t>The latest 6-month data shows comparatively stronger correlations between feature pairs compared to the feature pairs in the whole 7-year dataset</a:t>
            </a:r>
            <a:endParaRPr sz="1220"/>
          </a:p>
          <a:p>
            <a:pPr marL="914400" lvl="0" indent="0" algn="l" rtl="0">
              <a:lnSpc>
                <a:spcPct val="80000"/>
              </a:lnSpc>
              <a:spcBef>
                <a:spcPts val="450"/>
              </a:spcBef>
              <a:spcAft>
                <a:spcPts val="0"/>
              </a:spcAft>
              <a:buSzPts val="1800"/>
              <a:buNone/>
            </a:pPr>
            <a:endParaRPr sz="1220"/>
          </a:p>
          <a:p>
            <a:pPr marL="386953" lvl="1" indent="-172720" algn="l" rtl="0">
              <a:lnSpc>
                <a:spcPct val="80000"/>
              </a:lnSpc>
              <a:spcBef>
                <a:spcPts val="450"/>
              </a:spcBef>
              <a:spcAft>
                <a:spcPts val="0"/>
              </a:spcAft>
              <a:buSzPts val="1220"/>
              <a:buChar char="•"/>
            </a:pPr>
            <a:r>
              <a:rPr lang="en-US" sz="1220"/>
              <a:t>Indicates a change or a shift in the underlying patterns or relationships between those features</a:t>
            </a:r>
            <a:endParaRPr sz="1220">
              <a:solidFill>
                <a:srgbClr val="413C38"/>
              </a:solidFill>
            </a:endParaRPr>
          </a:p>
          <a:p>
            <a:pPr marL="114300" lvl="0" indent="0" algn="l" rtl="0">
              <a:lnSpc>
                <a:spcPct val="80000"/>
              </a:lnSpc>
              <a:spcBef>
                <a:spcPts val="450"/>
              </a:spcBef>
              <a:spcAft>
                <a:spcPts val="0"/>
              </a:spcAft>
              <a:buClr>
                <a:schemeClr val="dk1"/>
              </a:buClr>
              <a:buSzPts val="1530"/>
              <a:buFont typeface="Arial"/>
              <a:buNone/>
            </a:pPr>
            <a:endParaRPr sz="1220">
              <a:solidFill>
                <a:schemeClr val="dk1"/>
              </a:solidFill>
            </a:endParaRPr>
          </a:p>
        </p:txBody>
      </p:sp>
      <p:sp>
        <p:nvSpPr>
          <p:cNvPr id="300" name="Google Shape;300;g2a755756be2_0_1"/>
          <p:cNvSpPr txBox="1">
            <a:spLocks noGrp="1"/>
          </p:cNvSpPr>
          <p:nvPr>
            <p:ph type="sldNum" idx="12"/>
          </p:nvPr>
        </p:nvSpPr>
        <p:spPr>
          <a:xfrm>
            <a:off x="468236" y="4718786"/>
            <a:ext cx="279600" cy="2790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750"/>
              <a:buNone/>
            </a:pPr>
            <a:fld id="{00000000-1234-1234-1234-123412341234}" type="slidenum">
              <a:rPr lang="en-US" sz="750">
                <a:solidFill>
                  <a:srgbClr val="918F8E"/>
                </a:solidFill>
                <a:latin typeface="Arial"/>
                <a:ea typeface="Arial"/>
                <a:cs typeface="Arial"/>
                <a:sym typeface="Arial"/>
              </a:rPr>
              <a:t>22</a:t>
            </a:fld>
            <a:endParaRPr sz="750">
              <a:solidFill>
                <a:srgbClr val="918F8E"/>
              </a:solidFill>
              <a:latin typeface="Arial"/>
              <a:ea typeface="Arial"/>
              <a:cs typeface="Arial"/>
              <a:sym typeface="Arial"/>
            </a:endParaRPr>
          </a:p>
        </p:txBody>
      </p:sp>
      <p:cxnSp>
        <p:nvCxnSpPr>
          <p:cNvPr id="301" name="Google Shape;301;g2a755756be2_0_1"/>
          <p:cNvCxnSpPr/>
          <p:nvPr/>
        </p:nvCxnSpPr>
        <p:spPr>
          <a:xfrm>
            <a:off x="887130" y="887124"/>
            <a:ext cx="345600" cy="0"/>
          </a:xfrm>
          <a:prstGeom prst="straightConnector1">
            <a:avLst/>
          </a:prstGeom>
          <a:noFill/>
          <a:ln w="41275" cap="flat" cmpd="sng">
            <a:solidFill>
              <a:srgbClr val="ECE6E2"/>
            </a:solidFill>
            <a:prstDash val="solid"/>
            <a:round/>
            <a:headEnd type="none" w="sm" len="sm"/>
            <a:tailEnd type="none" w="sm" len="sm"/>
          </a:ln>
        </p:spPr>
      </p:cxnSp>
      <p:pic>
        <p:nvPicPr>
          <p:cNvPr id="302" name="Google Shape;302;g2a755756be2_0_1"/>
          <p:cNvPicPr preferRelativeResize="0"/>
          <p:nvPr/>
        </p:nvPicPr>
        <p:blipFill rotWithShape="1">
          <a:blip r:embed="rId3">
            <a:alphaModFix/>
          </a:blip>
          <a:srcRect/>
          <a:stretch/>
        </p:blipFill>
        <p:spPr>
          <a:xfrm>
            <a:off x="4063250" y="170700"/>
            <a:ext cx="4674625" cy="4391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a755756be2_0_19"/>
          <p:cNvSpPr txBox="1">
            <a:spLocks noGrp="1"/>
          </p:cNvSpPr>
          <p:nvPr>
            <p:ph type="title"/>
          </p:nvPr>
        </p:nvSpPr>
        <p:spPr>
          <a:xfrm>
            <a:off x="409586" y="165645"/>
            <a:ext cx="3942300" cy="4047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sz="2250"/>
              <a:t>N1 - </a:t>
            </a:r>
            <a:r>
              <a:rPr lang="en-US" sz="2250">
                <a:latin typeface="Arial"/>
                <a:ea typeface="Arial"/>
                <a:cs typeface="Arial"/>
                <a:sym typeface="Arial"/>
              </a:rPr>
              <a:t>Correlation Matrix</a:t>
            </a:r>
            <a:endParaRPr/>
          </a:p>
        </p:txBody>
      </p:sp>
      <p:sp>
        <p:nvSpPr>
          <p:cNvPr id="308" name="Google Shape;308;g2a755756be2_0_19"/>
          <p:cNvSpPr txBox="1">
            <a:spLocks noGrp="1"/>
          </p:cNvSpPr>
          <p:nvPr>
            <p:ph type="body" idx="2"/>
          </p:nvPr>
        </p:nvSpPr>
        <p:spPr>
          <a:xfrm>
            <a:off x="409575" y="804450"/>
            <a:ext cx="3675300" cy="35346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450"/>
              </a:spcBef>
              <a:spcAft>
                <a:spcPts val="0"/>
              </a:spcAft>
              <a:buClr>
                <a:srgbClr val="413C38"/>
              </a:buClr>
              <a:buSzPts val="4080"/>
              <a:buNone/>
            </a:pPr>
            <a:r>
              <a:rPr lang="en-US" sz="1220" b="1"/>
              <a:t>Potential Reasons</a:t>
            </a:r>
            <a:endParaRPr sz="1220" b="1"/>
          </a:p>
          <a:p>
            <a:pPr marL="0" lvl="0" indent="0" algn="l" rtl="0">
              <a:lnSpc>
                <a:spcPct val="80000"/>
              </a:lnSpc>
              <a:spcBef>
                <a:spcPts val="450"/>
              </a:spcBef>
              <a:spcAft>
                <a:spcPts val="0"/>
              </a:spcAft>
              <a:buSzPts val="1800"/>
              <a:buNone/>
            </a:pPr>
            <a:r>
              <a:rPr lang="en-US" sz="1220">
                <a:solidFill>
                  <a:srgbClr val="413C38"/>
                </a:solidFill>
              </a:rPr>
              <a:t>Intervention or Treatment Effects:</a:t>
            </a:r>
            <a:endParaRPr sz="1220">
              <a:solidFill>
                <a:srgbClr val="413C38"/>
              </a:solidFill>
            </a:endParaRPr>
          </a:p>
          <a:p>
            <a:pPr marL="386953" lvl="1" indent="-172720" algn="l" rtl="0">
              <a:lnSpc>
                <a:spcPct val="80000"/>
              </a:lnSpc>
              <a:spcBef>
                <a:spcPts val="450"/>
              </a:spcBef>
              <a:spcAft>
                <a:spcPts val="0"/>
              </a:spcAft>
              <a:buClr>
                <a:srgbClr val="413C38"/>
              </a:buClr>
              <a:buSzPts val="1220"/>
              <a:buChar char="•"/>
            </a:pPr>
            <a:r>
              <a:rPr lang="en-US" sz="1220"/>
              <a:t>Significant events or interventions within the last 6 months, such as chemotherapy treatments. Positive correlations may arise as a result of the therapeutic interventions.</a:t>
            </a:r>
            <a:endParaRPr sz="1220"/>
          </a:p>
          <a:p>
            <a:pPr marL="0" lvl="0" indent="0" algn="l" rtl="0">
              <a:lnSpc>
                <a:spcPct val="80000"/>
              </a:lnSpc>
              <a:spcBef>
                <a:spcPts val="450"/>
              </a:spcBef>
              <a:spcAft>
                <a:spcPts val="0"/>
              </a:spcAft>
              <a:buSzPts val="1800"/>
              <a:buNone/>
            </a:pPr>
            <a:r>
              <a:rPr lang="en-US" sz="1220"/>
              <a:t>Pre-Diagnostic Changes: </a:t>
            </a:r>
            <a:endParaRPr sz="1220"/>
          </a:p>
          <a:p>
            <a:pPr marL="386953" lvl="1" indent="-172720" algn="l" rtl="0">
              <a:lnSpc>
                <a:spcPct val="80000"/>
              </a:lnSpc>
              <a:spcBef>
                <a:spcPts val="450"/>
              </a:spcBef>
              <a:spcAft>
                <a:spcPts val="0"/>
              </a:spcAft>
              <a:buSzPts val="1220"/>
              <a:buChar char="•"/>
            </a:pPr>
            <a:r>
              <a:rPr lang="en-US" sz="1220"/>
              <a:t>Changes in blood indicators occurring in the months leading up to leukemia diagnosis may be reflective of early signs or manifestations of the disease before clinical diagnosis.</a:t>
            </a:r>
            <a:endParaRPr sz="1220"/>
          </a:p>
          <a:p>
            <a:pPr marL="0" lvl="0" indent="0" algn="l" rtl="0">
              <a:lnSpc>
                <a:spcPct val="80000"/>
              </a:lnSpc>
              <a:spcBef>
                <a:spcPts val="450"/>
              </a:spcBef>
              <a:spcAft>
                <a:spcPts val="0"/>
              </a:spcAft>
              <a:buSzPts val="1800"/>
              <a:buNone/>
            </a:pPr>
            <a:r>
              <a:rPr lang="en-US" sz="1220"/>
              <a:t>Side Effects of Medications: </a:t>
            </a:r>
            <a:endParaRPr sz="1220"/>
          </a:p>
          <a:p>
            <a:pPr marL="386953" lvl="1" indent="-172720" algn="l" rtl="0">
              <a:lnSpc>
                <a:spcPct val="80000"/>
              </a:lnSpc>
              <a:spcBef>
                <a:spcPts val="450"/>
              </a:spcBef>
              <a:spcAft>
                <a:spcPts val="0"/>
              </a:spcAft>
              <a:buClr>
                <a:srgbClr val="413C38"/>
              </a:buClr>
              <a:buSzPts val="1220"/>
              <a:buChar char="•"/>
            </a:pPr>
            <a:r>
              <a:rPr lang="en-US" sz="1220"/>
              <a:t>Cancer treatment medications may have effects on various blood parameters.</a:t>
            </a:r>
            <a:endParaRPr sz="1220"/>
          </a:p>
          <a:p>
            <a:pPr marL="386953" lvl="1" indent="-172720" algn="l" rtl="0">
              <a:lnSpc>
                <a:spcPct val="80000"/>
              </a:lnSpc>
              <a:spcBef>
                <a:spcPts val="450"/>
              </a:spcBef>
              <a:spcAft>
                <a:spcPts val="0"/>
              </a:spcAft>
              <a:buSzPts val="1220"/>
              <a:buChar char="•"/>
            </a:pPr>
            <a:r>
              <a:rPr lang="en-US" sz="1220"/>
              <a:t>Positive correlations emerge if specific medications impact multiple indicators in a consistent manner.</a:t>
            </a:r>
            <a:endParaRPr sz="1220"/>
          </a:p>
          <a:p>
            <a:pPr marL="0" lvl="0" indent="0" algn="l" rtl="0">
              <a:lnSpc>
                <a:spcPct val="80000"/>
              </a:lnSpc>
              <a:spcBef>
                <a:spcPts val="450"/>
              </a:spcBef>
              <a:spcAft>
                <a:spcPts val="0"/>
              </a:spcAft>
              <a:buSzPts val="1800"/>
              <a:buNone/>
            </a:pPr>
            <a:r>
              <a:rPr lang="en-US" sz="1220"/>
              <a:t>Seasonal Variations: </a:t>
            </a:r>
            <a:endParaRPr sz="1220">
              <a:solidFill>
                <a:srgbClr val="413C38"/>
              </a:solidFill>
            </a:endParaRPr>
          </a:p>
          <a:p>
            <a:pPr marL="386953" lvl="1" indent="-172720" algn="l" rtl="0">
              <a:lnSpc>
                <a:spcPct val="80000"/>
              </a:lnSpc>
              <a:spcBef>
                <a:spcPts val="450"/>
              </a:spcBef>
              <a:spcAft>
                <a:spcPts val="0"/>
              </a:spcAft>
              <a:buClr>
                <a:srgbClr val="413C38"/>
              </a:buClr>
              <a:buSzPts val="1220"/>
              <a:buChar char="•"/>
            </a:pPr>
            <a:r>
              <a:rPr lang="en-US" sz="1220">
                <a:solidFill>
                  <a:srgbClr val="413C38"/>
                </a:solidFill>
              </a:rPr>
              <a:t>Capturing partial pattern of seasons (Summer with higher temperature and different environment factors)</a:t>
            </a:r>
            <a:endParaRPr sz="1220">
              <a:solidFill>
                <a:srgbClr val="413C38"/>
              </a:solidFill>
            </a:endParaRPr>
          </a:p>
          <a:p>
            <a:pPr marL="257175" lvl="0" indent="-142875" algn="l" rtl="0">
              <a:lnSpc>
                <a:spcPct val="80000"/>
              </a:lnSpc>
              <a:spcBef>
                <a:spcPts val="450"/>
              </a:spcBef>
              <a:spcAft>
                <a:spcPts val="0"/>
              </a:spcAft>
              <a:buClr>
                <a:schemeClr val="dk1"/>
              </a:buClr>
              <a:buSzPts val="1530"/>
              <a:buFont typeface="Arial"/>
              <a:buNone/>
            </a:pPr>
            <a:endParaRPr sz="1220">
              <a:solidFill>
                <a:schemeClr val="dk1"/>
              </a:solidFill>
            </a:endParaRPr>
          </a:p>
        </p:txBody>
      </p:sp>
      <p:sp>
        <p:nvSpPr>
          <p:cNvPr id="309" name="Google Shape;309;g2a755756be2_0_19"/>
          <p:cNvSpPr txBox="1">
            <a:spLocks noGrp="1"/>
          </p:cNvSpPr>
          <p:nvPr>
            <p:ph type="sldNum" idx="12"/>
          </p:nvPr>
        </p:nvSpPr>
        <p:spPr>
          <a:xfrm>
            <a:off x="468236" y="4718786"/>
            <a:ext cx="279600" cy="2790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750"/>
              <a:buNone/>
            </a:pPr>
            <a:fld id="{00000000-1234-1234-1234-123412341234}" type="slidenum">
              <a:rPr lang="en-US" sz="750">
                <a:solidFill>
                  <a:srgbClr val="918F8E"/>
                </a:solidFill>
                <a:latin typeface="Arial"/>
                <a:ea typeface="Arial"/>
                <a:cs typeface="Arial"/>
                <a:sym typeface="Arial"/>
              </a:rPr>
              <a:t>23</a:t>
            </a:fld>
            <a:endParaRPr sz="750">
              <a:solidFill>
                <a:srgbClr val="918F8E"/>
              </a:solidFill>
              <a:latin typeface="Arial"/>
              <a:ea typeface="Arial"/>
              <a:cs typeface="Arial"/>
              <a:sym typeface="Arial"/>
            </a:endParaRPr>
          </a:p>
        </p:txBody>
      </p:sp>
      <p:cxnSp>
        <p:nvCxnSpPr>
          <p:cNvPr id="310" name="Google Shape;310;g2a755756be2_0_19"/>
          <p:cNvCxnSpPr/>
          <p:nvPr/>
        </p:nvCxnSpPr>
        <p:spPr>
          <a:xfrm>
            <a:off x="468230" y="687399"/>
            <a:ext cx="345600" cy="0"/>
          </a:xfrm>
          <a:prstGeom prst="straightConnector1">
            <a:avLst/>
          </a:prstGeom>
          <a:noFill/>
          <a:ln w="41275" cap="flat" cmpd="sng">
            <a:solidFill>
              <a:srgbClr val="ECE6E2"/>
            </a:solidFill>
            <a:prstDash val="solid"/>
            <a:round/>
            <a:headEnd type="none" w="sm" len="sm"/>
            <a:tailEnd type="none" w="sm" len="sm"/>
          </a:ln>
        </p:spPr>
      </p:cxnSp>
      <p:pic>
        <p:nvPicPr>
          <p:cNvPr id="311" name="Google Shape;311;g2a755756be2_0_19"/>
          <p:cNvPicPr preferRelativeResize="0"/>
          <p:nvPr/>
        </p:nvPicPr>
        <p:blipFill rotWithShape="1">
          <a:blip r:embed="rId3">
            <a:alphaModFix/>
          </a:blip>
          <a:srcRect/>
          <a:stretch/>
        </p:blipFill>
        <p:spPr>
          <a:xfrm>
            <a:off x="4063250" y="170700"/>
            <a:ext cx="4674625" cy="4391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a55dbcca47_0_5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Overall Trend</a:t>
            </a:r>
            <a:endParaRPr/>
          </a:p>
        </p:txBody>
      </p:sp>
      <p:sp>
        <p:nvSpPr>
          <p:cNvPr id="318" name="Google Shape;318;g2a55dbcca47_0_50"/>
          <p:cNvSpPr txBox="1">
            <a:spLocks noGrp="1"/>
          </p:cNvSpPr>
          <p:nvPr>
            <p:ph type="body" idx="1"/>
          </p:nvPr>
        </p:nvSpPr>
        <p:spPr>
          <a:xfrm>
            <a:off x="485775" y="1108475"/>
            <a:ext cx="3625500" cy="3485100"/>
          </a:xfrm>
          <a:prstGeom prst="rect">
            <a:avLst/>
          </a:prstGeom>
          <a:noFill/>
          <a:ln>
            <a:noFill/>
          </a:ln>
        </p:spPr>
        <p:txBody>
          <a:bodyPr spcFirstLastPara="1" wrap="square" lIns="0" tIns="0" rIns="0" bIns="0" anchor="t" anchorCtr="0">
            <a:noAutofit/>
          </a:bodyPr>
          <a:lstStyle/>
          <a:p>
            <a:pPr marL="457200" lvl="0" indent="-304800" algn="l" rtl="0">
              <a:lnSpc>
                <a:spcPct val="100000"/>
              </a:lnSpc>
              <a:spcBef>
                <a:spcPts val="1400"/>
              </a:spcBef>
              <a:spcAft>
                <a:spcPts val="0"/>
              </a:spcAft>
              <a:buSzPts val="1200"/>
              <a:buChar char="●"/>
            </a:pPr>
            <a:r>
              <a:rPr lang="en-US" sz="1200"/>
              <a:t>There are positive and negative changes at the same time</a:t>
            </a:r>
            <a:endParaRPr sz="1200"/>
          </a:p>
          <a:p>
            <a:pPr marL="457200" lvl="0" indent="-304800" algn="l" rtl="0">
              <a:lnSpc>
                <a:spcPct val="100000"/>
              </a:lnSpc>
              <a:spcBef>
                <a:spcPts val="0"/>
              </a:spcBef>
              <a:spcAft>
                <a:spcPts val="0"/>
              </a:spcAft>
              <a:buSzPts val="1200"/>
              <a:buChar char="●"/>
            </a:pPr>
            <a:r>
              <a:rPr lang="en-US" sz="1200"/>
              <a:t>But slightly variations</a:t>
            </a:r>
            <a:endParaRPr sz="1200"/>
          </a:p>
        </p:txBody>
      </p:sp>
      <p:sp>
        <p:nvSpPr>
          <p:cNvPr id="319" name="Google Shape;319;g2a55dbcca47_0_5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24</a:t>
            </a:fld>
            <a:endParaRPr/>
          </a:p>
        </p:txBody>
      </p:sp>
      <p:pic>
        <p:nvPicPr>
          <p:cNvPr id="320" name="Google Shape;320;g2a55dbcca47_0_50"/>
          <p:cNvPicPr preferRelativeResize="0"/>
          <p:nvPr/>
        </p:nvPicPr>
        <p:blipFill rotWithShape="1">
          <a:blip r:embed="rId3">
            <a:alphaModFix/>
          </a:blip>
          <a:srcRect/>
          <a:stretch/>
        </p:blipFill>
        <p:spPr>
          <a:xfrm>
            <a:off x="4111275" y="70100"/>
            <a:ext cx="4763749" cy="4611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a55dbcca47_0_3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327" name="Google Shape;327;g2a55dbcca47_0_3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328" name="Google Shape;328;g2a55dbcca47_0_3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25</a:t>
            </a:fld>
            <a:endParaRPr/>
          </a:p>
        </p:txBody>
      </p:sp>
      <p:pic>
        <p:nvPicPr>
          <p:cNvPr id="329" name="Google Shape;329;g2a55dbcca47_0_30"/>
          <p:cNvPicPr preferRelativeResize="0"/>
          <p:nvPr/>
        </p:nvPicPr>
        <p:blipFill rotWithShape="1">
          <a:blip r:embed="rId3">
            <a:alphaModFix/>
          </a:blip>
          <a:srcRect/>
          <a:stretch/>
        </p:blipFill>
        <p:spPr>
          <a:xfrm>
            <a:off x="156575" y="207925"/>
            <a:ext cx="3977701" cy="2343251"/>
          </a:xfrm>
          <a:prstGeom prst="rect">
            <a:avLst/>
          </a:prstGeom>
          <a:noFill/>
          <a:ln>
            <a:noFill/>
          </a:ln>
        </p:spPr>
      </p:pic>
      <p:pic>
        <p:nvPicPr>
          <p:cNvPr id="330" name="Google Shape;330;g2a55dbcca47_0_30"/>
          <p:cNvPicPr preferRelativeResize="0"/>
          <p:nvPr/>
        </p:nvPicPr>
        <p:blipFill rotWithShape="1">
          <a:blip r:embed="rId4">
            <a:alphaModFix/>
          </a:blip>
          <a:srcRect/>
          <a:stretch/>
        </p:blipFill>
        <p:spPr>
          <a:xfrm>
            <a:off x="4665625" y="207925"/>
            <a:ext cx="3832149" cy="2292799"/>
          </a:xfrm>
          <a:prstGeom prst="rect">
            <a:avLst/>
          </a:prstGeom>
          <a:noFill/>
          <a:ln>
            <a:noFill/>
          </a:ln>
        </p:spPr>
      </p:pic>
      <p:pic>
        <p:nvPicPr>
          <p:cNvPr id="331" name="Google Shape;331;g2a55dbcca47_0_30"/>
          <p:cNvPicPr preferRelativeResize="0"/>
          <p:nvPr/>
        </p:nvPicPr>
        <p:blipFill rotWithShape="1">
          <a:blip r:embed="rId5">
            <a:alphaModFix/>
          </a:blip>
          <a:srcRect/>
          <a:stretch/>
        </p:blipFill>
        <p:spPr>
          <a:xfrm>
            <a:off x="321651" y="2500737"/>
            <a:ext cx="3393259" cy="2020225"/>
          </a:xfrm>
          <a:prstGeom prst="rect">
            <a:avLst/>
          </a:prstGeom>
          <a:noFill/>
          <a:ln>
            <a:noFill/>
          </a:ln>
        </p:spPr>
      </p:pic>
      <p:pic>
        <p:nvPicPr>
          <p:cNvPr id="332" name="Google Shape;332;g2a55dbcca47_0_30"/>
          <p:cNvPicPr preferRelativeResize="0"/>
          <p:nvPr/>
        </p:nvPicPr>
        <p:blipFill rotWithShape="1">
          <a:blip r:embed="rId6">
            <a:alphaModFix/>
          </a:blip>
          <a:srcRect/>
          <a:stretch/>
        </p:blipFill>
        <p:spPr>
          <a:xfrm>
            <a:off x="4705775" y="2551175"/>
            <a:ext cx="3454901" cy="2020250"/>
          </a:xfrm>
          <a:prstGeom prst="rect">
            <a:avLst/>
          </a:prstGeom>
          <a:noFill/>
          <a:ln>
            <a:noFill/>
          </a:ln>
        </p:spPr>
      </p:pic>
      <p:sp>
        <p:nvSpPr>
          <p:cNvPr id="333" name="Google Shape;333;g2a55dbcca47_0_30"/>
          <p:cNvSpPr txBox="1"/>
          <p:nvPr/>
        </p:nvSpPr>
        <p:spPr>
          <a:xfrm>
            <a:off x="617500" y="0"/>
            <a:ext cx="4320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Age 50-83, peak around 70 years old</a:t>
            </a:r>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a755756be2_0_47"/>
          <p:cNvSpPr txBox="1">
            <a:spLocks noGrp="1"/>
          </p:cNvSpPr>
          <p:nvPr>
            <p:ph type="title"/>
          </p:nvPr>
        </p:nvSpPr>
        <p:spPr>
          <a:xfrm>
            <a:off x="485775" y="3996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Model Result - Performance</a:t>
            </a:r>
            <a:endParaRPr/>
          </a:p>
        </p:txBody>
      </p:sp>
      <p:sp>
        <p:nvSpPr>
          <p:cNvPr id="340" name="Google Shape;340;g2a755756be2_0_47"/>
          <p:cNvSpPr txBox="1">
            <a:spLocks noGrp="1"/>
          </p:cNvSpPr>
          <p:nvPr>
            <p:ph type="body" idx="2"/>
          </p:nvPr>
        </p:nvSpPr>
        <p:spPr>
          <a:xfrm>
            <a:off x="5759575" y="2348575"/>
            <a:ext cx="2627700" cy="1871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en-US" sz="1200">
                <a:solidFill>
                  <a:srgbClr val="374151"/>
                </a:solidFill>
                <a:latin typeface="Roboto"/>
                <a:ea typeface="Roboto"/>
                <a:cs typeface="Roboto"/>
                <a:sym typeface="Roboto"/>
              </a:rPr>
              <a:t>Deviance and Pearson Chi-Square:</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 Deviance is 4.8049e+05, and the Pearson chi-square is 4.31e+05.</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These values are indicators of the goodness-of-fit of the model. Lower values suggest a better fit.</a:t>
            </a:r>
            <a:endParaRPr sz="1200">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800"/>
              <a:buNone/>
            </a:pPr>
            <a:endParaRPr/>
          </a:p>
        </p:txBody>
      </p:sp>
      <p:sp>
        <p:nvSpPr>
          <p:cNvPr id="341" name="Google Shape;341;g2a755756be2_0_47"/>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26</a:t>
            </a:fld>
            <a:endParaRPr/>
          </a:p>
        </p:txBody>
      </p:sp>
      <p:pic>
        <p:nvPicPr>
          <p:cNvPr id="342" name="Google Shape;342;g2a755756be2_0_47"/>
          <p:cNvPicPr preferRelativeResize="0"/>
          <p:nvPr/>
        </p:nvPicPr>
        <p:blipFill rotWithShape="1">
          <a:blip r:embed="rId3">
            <a:alphaModFix/>
          </a:blip>
          <a:srcRect/>
          <a:stretch/>
        </p:blipFill>
        <p:spPr>
          <a:xfrm>
            <a:off x="485775" y="1028700"/>
            <a:ext cx="4937926" cy="3275274"/>
          </a:xfrm>
          <a:prstGeom prst="rect">
            <a:avLst/>
          </a:prstGeom>
          <a:noFill/>
          <a:ln>
            <a:noFill/>
          </a:ln>
        </p:spPr>
      </p:pic>
      <p:pic>
        <p:nvPicPr>
          <p:cNvPr id="343" name="Google Shape;343;g2a755756be2_0_47"/>
          <p:cNvPicPr preferRelativeResize="0"/>
          <p:nvPr/>
        </p:nvPicPr>
        <p:blipFill rotWithShape="1">
          <a:blip r:embed="rId4">
            <a:alphaModFix/>
          </a:blip>
          <a:srcRect t="3570" b="-3569"/>
          <a:stretch/>
        </p:blipFill>
        <p:spPr>
          <a:xfrm>
            <a:off x="5759563" y="1044387"/>
            <a:ext cx="2274835" cy="106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a755756be2_0_86"/>
          <p:cNvSpPr txBox="1">
            <a:spLocks noGrp="1"/>
          </p:cNvSpPr>
          <p:nvPr>
            <p:ph type="title"/>
          </p:nvPr>
        </p:nvSpPr>
        <p:spPr>
          <a:xfrm>
            <a:off x="485775" y="5567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1</a:t>
            </a:r>
            <a:endParaRPr/>
          </a:p>
        </p:txBody>
      </p:sp>
      <p:sp>
        <p:nvSpPr>
          <p:cNvPr id="350" name="Google Shape;350;g2a755756be2_0_8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27</a:t>
            </a:fld>
            <a:endParaRPr/>
          </a:p>
        </p:txBody>
      </p:sp>
      <p:pic>
        <p:nvPicPr>
          <p:cNvPr id="351" name="Google Shape;351;g2a755756be2_0_86"/>
          <p:cNvPicPr preferRelativeResize="0"/>
          <p:nvPr/>
        </p:nvPicPr>
        <p:blipFill rotWithShape="1">
          <a:blip r:embed="rId3">
            <a:alphaModFix/>
          </a:blip>
          <a:srcRect/>
          <a:stretch/>
        </p:blipFill>
        <p:spPr>
          <a:xfrm>
            <a:off x="485775" y="1242610"/>
            <a:ext cx="4316426" cy="2863039"/>
          </a:xfrm>
          <a:prstGeom prst="rect">
            <a:avLst/>
          </a:prstGeom>
          <a:noFill/>
          <a:ln>
            <a:noFill/>
          </a:ln>
        </p:spPr>
      </p:pic>
      <p:sp>
        <p:nvSpPr>
          <p:cNvPr id="352" name="Google Shape;352;g2a755756be2_0_86"/>
          <p:cNvSpPr txBox="1"/>
          <p:nvPr/>
        </p:nvSpPr>
        <p:spPr>
          <a:xfrm>
            <a:off x="4948200" y="514350"/>
            <a:ext cx="4007400" cy="41148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140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Strong Influence:</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4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HEMOGLOBIN1 (2.3557):</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strong positive impact on the log-odds.</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Individuals with higher hemoglobin levels are more likely to belong to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MCV1 (2.3362): increase risks if positive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suggests a strong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mean corpuscular volume increases the odds of being in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MPV1 (0.4637):</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strong positive influence.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Increased mean platelet volume correlates with higher odds of the positive class.</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a755756be2_0_114"/>
          <p:cNvSpPr txBox="1">
            <a:spLocks noGrp="1"/>
          </p:cNvSpPr>
          <p:nvPr>
            <p:ph type="title"/>
          </p:nvPr>
        </p:nvSpPr>
        <p:spPr>
          <a:xfrm>
            <a:off x="485775" y="5159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2</a:t>
            </a:r>
            <a:endParaRPr/>
          </a:p>
        </p:txBody>
      </p:sp>
      <p:sp>
        <p:nvSpPr>
          <p:cNvPr id="359" name="Google Shape;359;g2a755756be2_0_11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28</a:t>
            </a:fld>
            <a:endParaRPr/>
          </a:p>
        </p:txBody>
      </p:sp>
      <p:pic>
        <p:nvPicPr>
          <p:cNvPr id="360" name="Google Shape;360;g2a755756be2_0_114"/>
          <p:cNvPicPr preferRelativeResize="0"/>
          <p:nvPr/>
        </p:nvPicPr>
        <p:blipFill rotWithShape="1">
          <a:blip r:embed="rId3">
            <a:alphaModFix/>
          </a:blip>
          <a:srcRect/>
          <a:stretch/>
        </p:blipFill>
        <p:spPr>
          <a:xfrm>
            <a:off x="485775" y="1268360"/>
            <a:ext cx="4316426" cy="2863039"/>
          </a:xfrm>
          <a:prstGeom prst="rect">
            <a:avLst/>
          </a:prstGeom>
          <a:noFill/>
          <a:ln>
            <a:noFill/>
          </a:ln>
        </p:spPr>
      </p:pic>
      <p:sp>
        <p:nvSpPr>
          <p:cNvPr id="361" name="Google Shape;361;g2a755756be2_0_114"/>
          <p:cNvSpPr txBox="1"/>
          <p:nvPr/>
        </p:nvSpPr>
        <p:spPr>
          <a:xfrm>
            <a:off x="4948200" y="514350"/>
            <a:ext cx="4007400" cy="41148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140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Moderate Influence:</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4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NEUTROPHILPCT1 (0.2174):</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suggests a moderate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neutrophil percentage moderately increases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NEUTROPHILABS1 (0.4609):</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moderate positive influence.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Increased absolute neutrophil count moderately raises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LYMPHOCYTEABS1 (0.2163):</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suggests a moderate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absolute lymphocyte count moderately increases the odds of the positive class.</a:t>
            </a:r>
            <a:endParaRPr sz="1200" b="1" i="0" u="none" strike="noStrike" cap="none">
              <a:solidFill>
                <a:srgbClr val="000000"/>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a755756be2_0_122"/>
          <p:cNvSpPr txBox="1">
            <a:spLocks noGrp="1"/>
          </p:cNvSpPr>
          <p:nvPr>
            <p:ph type="title"/>
          </p:nvPr>
        </p:nvSpPr>
        <p:spPr>
          <a:xfrm>
            <a:off x="485775" y="58281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3</a:t>
            </a:r>
            <a:endParaRPr/>
          </a:p>
        </p:txBody>
      </p:sp>
      <p:sp>
        <p:nvSpPr>
          <p:cNvPr id="368" name="Google Shape;368;g2a755756be2_0_12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29</a:t>
            </a:fld>
            <a:endParaRPr/>
          </a:p>
        </p:txBody>
      </p:sp>
      <p:pic>
        <p:nvPicPr>
          <p:cNvPr id="369" name="Google Shape;369;g2a755756be2_0_122"/>
          <p:cNvPicPr preferRelativeResize="0"/>
          <p:nvPr/>
        </p:nvPicPr>
        <p:blipFill rotWithShape="1">
          <a:blip r:embed="rId3">
            <a:alphaModFix/>
          </a:blip>
          <a:srcRect/>
          <a:stretch/>
        </p:blipFill>
        <p:spPr>
          <a:xfrm>
            <a:off x="485775" y="1348910"/>
            <a:ext cx="4316426" cy="2863039"/>
          </a:xfrm>
          <a:prstGeom prst="rect">
            <a:avLst/>
          </a:prstGeom>
          <a:noFill/>
          <a:ln>
            <a:noFill/>
          </a:ln>
        </p:spPr>
      </p:pic>
      <p:sp>
        <p:nvSpPr>
          <p:cNvPr id="370" name="Google Shape;370;g2a755756be2_0_122"/>
          <p:cNvSpPr txBox="1"/>
          <p:nvPr/>
        </p:nvSpPr>
        <p:spPr>
          <a:xfrm>
            <a:off x="4948200" y="582825"/>
            <a:ext cx="4007400" cy="36900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140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Small Influence: lower, increase the risks of tMNs</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4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WBC1 (-0.5287):</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suggests a small negative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white blood cell count decreases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RBC1 (-1.3680):</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indicates a small negative influence.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red blood cell count decreases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HEMATOCRIT1 (-1.2158):</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suggests a small negative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hematocrit levels decrease the odds of the positive class</a:t>
            </a:r>
            <a:endParaRPr sz="1200" b="1" i="0" u="none" strike="noStrike" cap="non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4">
          <a:extLst>
            <a:ext uri="{FF2B5EF4-FFF2-40B4-BE49-F238E27FC236}">
              <a16:creationId xmlns:a16="http://schemas.microsoft.com/office/drawing/2014/main" id="{0D3B42FD-1CA7-11C8-BB38-01490C7D936F}"/>
            </a:ext>
          </a:extLst>
        </p:cNvPr>
        <p:cNvGrpSpPr/>
        <p:nvPr/>
      </p:nvGrpSpPr>
      <p:grpSpPr>
        <a:xfrm>
          <a:off x="0" y="0"/>
          <a:ext cx="0" cy="0"/>
          <a:chOff x="0" y="0"/>
          <a:chExt cx="0" cy="0"/>
        </a:xfrm>
      </p:grpSpPr>
      <p:sp>
        <p:nvSpPr>
          <p:cNvPr id="1005" name="Google Shape;1005;p46">
            <a:extLst>
              <a:ext uri="{FF2B5EF4-FFF2-40B4-BE49-F238E27FC236}">
                <a16:creationId xmlns:a16="http://schemas.microsoft.com/office/drawing/2014/main" id="{F07434E7-61BD-7F26-6330-C0BB7C65E155}"/>
              </a:ext>
            </a:extLst>
          </p:cNvPr>
          <p:cNvSpPr/>
          <p:nvPr/>
        </p:nvSpPr>
        <p:spPr>
          <a:xfrm>
            <a:off x="2750694" y="2518905"/>
            <a:ext cx="1932482" cy="1004375"/>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dirty="0">
              <a:solidFill>
                <a:schemeClr val="lt1"/>
              </a:solidFill>
              <a:latin typeface="Arial"/>
              <a:ea typeface="Arial"/>
              <a:cs typeface="Arial"/>
              <a:sym typeface="Arial"/>
            </a:endParaRPr>
          </a:p>
        </p:txBody>
      </p:sp>
      <p:sp>
        <p:nvSpPr>
          <p:cNvPr id="1006" name="Google Shape;1006;p46">
            <a:extLst>
              <a:ext uri="{FF2B5EF4-FFF2-40B4-BE49-F238E27FC236}">
                <a16:creationId xmlns:a16="http://schemas.microsoft.com/office/drawing/2014/main" id="{5FD558D1-3AE7-97CB-3293-7D16D0B8784B}"/>
              </a:ext>
            </a:extLst>
          </p:cNvPr>
          <p:cNvSpPr/>
          <p:nvPr/>
        </p:nvSpPr>
        <p:spPr>
          <a:xfrm>
            <a:off x="2769183" y="1372665"/>
            <a:ext cx="1913993"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dirty="0">
              <a:solidFill>
                <a:schemeClr val="lt1"/>
              </a:solidFill>
              <a:latin typeface="Arial"/>
              <a:ea typeface="Arial"/>
              <a:cs typeface="Arial"/>
              <a:sym typeface="Arial"/>
            </a:endParaRPr>
          </a:p>
        </p:txBody>
      </p:sp>
      <p:sp>
        <p:nvSpPr>
          <p:cNvPr id="1007" name="Google Shape;1007;p46">
            <a:extLst>
              <a:ext uri="{FF2B5EF4-FFF2-40B4-BE49-F238E27FC236}">
                <a16:creationId xmlns:a16="http://schemas.microsoft.com/office/drawing/2014/main" id="{A15912E4-D221-2B39-A880-0673699F692F}"/>
              </a:ext>
            </a:extLst>
          </p:cNvPr>
          <p:cNvSpPr/>
          <p:nvPr/>
        </p:nvSpPr>
        <p:spPr>
          <a:xfrm>
            <a:off x="428948" y="1368062"/>
            <a:ext cx="1981469"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lang="en-US" sz="1050" b="0" i="0" u="none" strike="noStrike" cap="none" dirty="0">
              <a:solidFill>
                <a:schemeClr val="lt1"/>
              </a:solidFill>
              <a:latin typeface="Arial"/>
              <a:ea typeface="Arial"/>
              <a:cs typeface="Arial"/>
              <a:sym typeface="Arial"/>
            </a:endParaRPr>
          </a:p>
        </p:txBody>
      </p:sp>
      <p:sp>
        <p:nvSpPr>
          <p:cNvPr id="1008" name="Google Shape;1008;p46">
            <a:extLst>
              <a:ext uri="{FF2B5EF4-FFF2-40B4-BE49-F238E27FC236}">
                <a16:creationId xmlns:a16="http://schemas.microsoft.com/office/drawing/2014/main" id="{B56161B4-F0BB-8B15-DF37-B74DC3ED3ABC}"/>
              </a:ext>
            </a:extLst>
          </p:cNvPr>
          <p:cNvSpPr/>
          <p:nvPr/>
        </p:nvSpPr>
        <p:spPr>
          <a:xfrm>
            <a:off x="428947" y="2518905"/>
            <a:ext cx="1981469" cy="1004376"/>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dirty="0">
              <a:solidFill>
                <a:schemeClr val="lt1"/>
              </a:solidFill>
              <a:latin typeface="Arial"/>
              <a:ea typeface="Arial"/>
              <a:cs typeface="Arial"/>
              <a:sym typeface="Arial"/>
            </a:endParaRPr>
          </a:p>
        </p:txBody>
      </p:sp>
      <p:sp>
        <p:nvSpPr>
          <p:cNvPr id="1009" name="Google Shape;1009;p46">
            <a:extLst>
              <a:ext uri="{FF2B5EF4-FFF2-40B4-BE49-F238E27FC236}">
                <a16:creationId xmlns:a16="http://schemas.microsoft.com/office/drawing/2014/main" id="{9C4D5729-05B8-4E15-BDC9-BE6B349EFBF7}"/>
              </a:ext>
            </a:extLst>
          </p:cNvPr>
          <p:cNvSpPr txBox="1">
            <a:spLocks noGrp="1"/>
          </p:cNvSpPr>
          <p:nvPr>
            <p:ph type="title"/>
          </p:nvPr>
        </p:nvSpPr>
        <p:spPr>
          <a:xfrm>
            <a:off x="485774" y="457587"/>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latin typeface="Arial"/>
                <a:ea typeface="Arial"/>
                <a:cs typeface="Arial"/>
                <a:sym typeface="Arial"/>
              </a:rPr>
              <a:t>Problem Statement</a:t>
            </a:r>
            <a:br>
              <a:rPr lang="en-US" dirty="0"/>
            </a:br>
            <a:endParaRPr dirty="0"/>
          </a:p>
        </p:txBody>
      </p:sp>
      <p:sp>
        <p:nvSpPr>
          <p:cNvPr id="1013" name="Google Shape;1013;p46">
            <a:extLst>
              <a:ext uri="{FF2B5EF4-FFF2-40B4-BE49-F238E27FC236}">
                <a16:creationId xmlns:a16="http://schemas.microsoft.com/office/drawing/2014/main" id="{330149F5-7669-D6C5-0A69-D73BB7154803}"/>
              </a:ext>
            </a:extLst>
          </p:cNvPr>
          <p:cNvSpPr/>
          <p:nvPr/>
        </p:nvSpPr>
        <p:spPr>
          <a:xfrm>
            <a:off x="3525389" y="1558452"/>
            <a:ext cx="1696156" cy="5221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roup 6">
            <a:extLst>
              <a:ext uri="{FF2B5EF4-FFF2-40B4-BE49-F238E27FC236}">
                <a16:creationId xmlns:a16="http://schemas.microsoft.com/office/drawing/2014/main" id="{95522728-3435-DEE3-A20D-AD1140DD0E7B}"/>
              </a:ext>
            </a:extLst>
          </p:cNvPr>
          <p:cNvGrpSpPr/>
          <p:nvPr/>
        </p:nvGrpSpPr>
        <p:grpSpPr>
          <a:xfrm>
            <a:off x="163419" y="1533740"/>
            <a:ext cx="540740" cy="522156"/>
            <a:chOff x="247973" y="1525828"/>
            <a:chExt cx="552774" cy="522156"/>
          </a:xfrm>
        </p:grpSpPr>
        <p:sp>
          <p:nvSpPr>
            <p:cNvPr id="1011" name="Google Shape;1011;p46">
              <a:extLst>
                <a:ext uri="{FF2B5EF4-FFF2-40B4-BE49-F238E27FC236}">
                  <a16:creationId xmlns:a16="http://schemas.microsoft.com/office/drawing/2014/main" id="{DA7AD304-8CCE-6321-42F4-48D1A2ECCBEC}"/>
                </a:ext>
              </a:extLst>
            </p:cNvPr>
            <p:cNvSpPr/>
            <p:nvPr/>
          </p:nvSpPr>
          <p:spPr>
            <a:xfrm>
              <a:off x="247973" y="1525828"/>
              <a:ext cx="552774" cy="522156"/>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6">
              <a:extLst>
                <a:ext uri="{FF2B5EF4-FFF2-40B4-BE49-F238E27FC236}">
                  <a16:creationId xmlns:a16="http://schemas.microsoft.com/office/drawing/2014/main" id="{60929E6E-741B-8E7E-0C85-6153BECCB464}"/>
                </a:ext>
              </a:extLst>
            </p:cNvPr>
            <p:cNvSpPr/>
            <p:nvPr/>
          </p:nvSpPr>
          <p:spPr>
            <a:xfrm>
              <a:off x="359741" y="1635481"/>
              <a:ext cx="320608" cy="302850"/>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4" name="Google Shape;1014;p46">
            <a:extLst>
              <a:ext uri="{FF2B5EF4-FFF2-40B4-BE49-F238E27FC236}">
                <a16:creationId xmlns:a16="http://schemas.microsoft.com/office/drawing/2014/main" id="{699FE059-773D-F2F0-351C-484F16978F68}"/>
              </a:ext>
            </a:extLst>
          </p:cNvPr>
          <p:cNvSpPr txBox="1"/>
          <p:nvPr/>
        </p:nvSpPr>
        <p:spPr>
          <a:xfrm>
            <a:off x="783935" y="1525828"/>
            <a:ext cx="1520093"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0.5%-1% cancer will become </a:t>
            </a:r>
            <a:r>
              <a:rPr lang="en-US" sz="1100" b="0" i="0" u="none" strike="noStrike" cap="none" dirty="0" err="1">
                <a:solidFill>
                  <a:schemeClr val="dk1"/>
                </a:solidFill>
                <a:latin typeface="Arial"/>
                <a:ea typeface="Arial"/>
                <a:cs typeface="Arial"/>
                <a:sym typeface="Arial"/>
              </a:rPr>
              <a:t>tMN</a:t>
            </a:r>
            <a:r>
              <a:rPr lang="en-US" sz="1100" b="0" i="0" u="none" strike="noStrike" cap="none" dirty="0">
                <a:solidFill>
                  <a:schemeClr val="dk1"/>
                </a:solidFill>
                <a:latin typeface="Arial"/>
                <a:ea typeface="Arial"/>
                <a:cs typeface="Arial"/>
                <a:sym typeface="Arial"/>
              </a:rPr>
              <a:t> patients, the longest latency could be 7 years.</a:t>
            </a:r>
            <a:endParaRPr sz="1100" b="0" i="0" u="none" strike="noStrike" cap="none" dirty="0">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E0D24F2C-A919-03B6-B391-ABF07DEB8E21}"/>
              </a:ext>
            </a:extLst>
          </p:cNvPr>
          <p:cNvGrpSpPr/>
          <p:nvPr/>
        </p:nvGrpSpPr>
        <p:grpSpPr>
          <a:xfrm>
            <a:off x="2529868" y="1533740"/>
            <a:ext cx="525780" cy="506332"/>
            <a:chOff x="2585196" y="1541652"/>
            <a:chExt cx="525780" cy="506332"/>
          </a:xfrm>
        </p:grpSpPr>
        <p:sp>
          <p:nvSpPr>
            <p:cNvPr id="1015" name="Google Shape;1015;p46">
              <a:extLst>
                <a:ext uri="{FF2B5EF4-FFF2-40B4-BE49-F238E27FC236}">
                  <a16:creationId xmlns:a16="http://schemas.microsoft.com/office/drawing/2014/main" id="{5BBD4428-1D35-7D61-3080-68C3F807EE16}"/>
                </a:ext>
              </a:extLst>
            </p:cNvPr>
            <p:cNvSpPr/>
            <p:nvPr/>
          </p:nvSpPr>
          <p:spPr>
            <a:xfrm>
              <a:off x="2585196" y="1541652"/>
              <a:ext cx="525780" cy="506332"/>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6">
              <a:extLst>
                <a:ext uri="{FF2B5EF4-FFF2-40B4-BE49-F238E27FC236}">
                  <a16:creationId xmlns:a16="http://schemas.microsoft.com/office/drawing/2014/main" id="{8390E0F5-298E-6792-F60B-FD6B4D313CB3}"/>
                </a:ext>
              </a:extLst>
            </p:cNvPr>
            <p:cNvSpPr/>
            <p:nvPr/>
          </p:nvSpPr>
          <p:spPr>
            <a:xfrm>
              <a:off x="2693868" y="1647982"/>
              <a:ext cx="304954" cy="293672"/>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7" name="Google Shape;1017;p46">
            <a:extLst>
              <a:ext uri="{FF2B5EF4-FFF2-40B4-BE49-F238E27FC236}">
                <a16:creationId xmlns:a16="http://schemas.microsoft.com/office/drawing/2014/main" id="{148F3E77-5AAF-AC21-D5ED-3BC7B3E48EAC}"/>
              </a:ext>
            </a:extLst>
          </p:cNvPr>
          <p:cNvSpPr/>
          <p:nvPr/>
        </p:nvSpPr>
        <p:spPr>
          <a:xfrm>
            <a:off x="3602531" y="2639888"/>
            <a:ext cx="1696156" cy="5221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6">
            <a:extLst>
              <a:ext uri="{FF2B5EF4-FFF2-40B4-BE49-F238E27FC236}">
                <a16:creationId xmlns:a16="http://schemas.microsoft.com/office/drawing/2014/main" id="{EC30D4A1-7173-D18B-028C-45AE9D8AB20A}"/>
              </a:ext>
            </a:extLst>
          </p:cNvPr>
          <p:cNvSpPr txBox="1"/>
          <p:nvPr/>
        </p:nvSpPr>
        <p:spPr>
          <a:xfrm>
            <a:off x="3223449" y="1533740"/>
            <a:ext cx="1402534"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Find out how to target these </a:t>
            </a:r>
            <a:r>
              <a:rPr lang="en-US" sz="1100" b="0" i="0" u="none" strike="noStrike" cap="none" dirty="0" err="1">
                <a:solidFill>
                  <a:schemeClr val="dk1"/>
                </a:solidFill>
                <a:latin typeface="Arial"/>
                <a:ea typeface="Arial"/>
                <a:cs typeface="Arial"/>
                <a:sym typeface="Arial"/>
              </a:rPr>
              <a:t>tMN</a:t>
            </a:r>
            <a:r>
              <a:rPr lang="en-US" sz="1100" b="0" i="0" u="none" strike="noStrike" cap="none" dirty="0">
                <a:solidFill>
                  <a:schemeClr val="dk1"/>
                </a:solidFill>
                <a:latin typeface="Arial"/>
                <a:ea typeface="Arial"/>
                <a:cs typeface="Arial"/>
                <a:sym typeface="Arial"/>
              </a:rPr>
              <a:t> patients </a:t>
            </a: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before the </a:t>
            </a:r>
            <a:r>
              <a:rPr lang="en-US" altLang="zh-CN" sz="1100" b="0" i="0" u="none" strike="noStrike" cap="none" dirty="0">
                <a:solidFill>
                  <a:schemeClr val="dk1"/>
                </a:solidFill>
                <a:latin typeface="Arial"/>
                <a:ea typeface="Arial"/>
                <a:cs typeface="Arial"/>
                <a:sym typeface="Arial"/>
              </a:rPr>
              <a:t>diagnosis</a:t>
            </a:r>
            <a:endParaRPr sz="1100" b="0" i="0" u="none" strike="noStrike" cap="none" dirty="0">
              <a:solidFill>
                <a:schemeClr val="dk1"/>
              </a:solidFill>
              <a:latin typeface="Arial"/>
              <a:ea typeface="Arial"/>
              <a:cs typeface="Arial"/>
              <a:sym typeface="Arial"/>
            </a:endParaRPr>
          </a:p>
        </p:txBody>
      </p:sp>
      <p:grpSp>
        <p:nvGrpSpPr>
          <p:cNvPr id="6" name="Group 5">
            <a:extLst>
              <a:ext uri="{FF2B5EF4-FFF2-40B4-BE49-F238E27FC236}">
                <a16:creationId xmlns:a16="http://schemas.microsoft.com/office/drawing/2014/main" id="{06FFAF4E-109C-EB72-158B-D4B034881992}"/>
              </a:ext>
            </a:extLst>
          </p:cNvPr>
          <p:cNvGrpSpPr/>
          <p:nvPr/>
        </p:nvGrpSpPr>
        <p:grpSpPr>
          <a:xfrm>
            <a:off x="146646" y="2777494"/>
            <a:ext cx="531057" cy="513587"/>
            <a:chOff x="220245" y="2722502"/>
            <a:chExt cx="531057" cy="513587"/>
          </a:xfrm>
        </p:grpSpPr>
        <p:sp>
          <p:nvSpPr>
            <p:cNvPr id="1019" name="Google Shape;1019;p46">
              <a:extLst>
                <a:ext uri="{FF2B5EF4-FFF2-40B4-BE49-F238E27FC236}">
                  <a16:creationId xmlns:a16="http://schemas.microsoft.com/office/drawing/2014/main" id="{CA42E530-4BE2-E8EE-5820-46DD8C117818}"/>
                </a:ext>
              </a:extLst>
            </p:cNvPr>
            <p:cNvSpPr/>
            <p:nvPr/>
          </p:nvSpPr>
          <p:spPr>
            <a:xfrm>
              <a:off x="220245" y="2722502"/>
              <a:ext cx="531057" cy="513587"/>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6">
              <a:extLst>
                <a:ext uri="{FF2B5EF4-FFF2-40B4-BE49-F238E27FC236}">
                  <a16:creationId xmlns:a16="http://schemas.microsoft.com/office/drawing/2014/main" id="{3B5A6C1B-C58E-B66B-7760-CF470BA15401}"/>
                </a:ext>
              </a:extLst>
            </p:cNvPr>
            <p:cNvSpPr/>
            <p:nvPr/>
          </p:nvSpPr>
          <p:spPr>
            <a:xfrm>
              <a:off x="324863" y="2828557"/>
              <a:ext cx="308012" cy="297880"/>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2" name="Google Shape;1022;p46">
            <a:extLst>
              <a:ext uri="{FF2B5EF4-FFF2-40B4-BE49-F238E27FC236}">
                <a16:creationId xmlns:a16="http://schemas.microsoft.com/office/drawing/2014/main" id="{60CD6D79-C8DA-7FE5-ACB7-161E7C281758}"/>
              </a:ext>
            </a:extLst>
          </p:cNvPr>
          <p:cNvSpPr txBox="1"/>
          <p:nvPr/>
        </p:nvSpPr>
        <p:spPr>
          <a:xfrm>
            <a:off x="758533" y="2748334"/>
            <a:ext cx="1696156"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Therapy related leukemia progresses rapidly, and patients may face a life-threatening situation within a month. </a:t>
            </a:r>
            <a:endParaRPr sz="1100" b="0" i="0" u="none" strike="noStrike" cap="none" dirty="0">
              <a:solidFill>
                <a:schemeClr val="dk1"/>
              </a:solidFill>
              <a:latin typeface="Arial"/>
              <a:ea typeface="Arial"/>
              <a:cs typeface="Arial"/>
              <a:sym typeface="Arial"/>
            </a:endParaRPr>
          </a:p>
        </p:txBody>
      </p:sp>
      <p:grpSp>
        <p:nvGrpSpPr>
          <p:cNvPr id="8" name="Group 7">
            <a:extLst>
              <a:ext uri="{FF2B5EF4-FFF2-40B4-BE49-F238E27FC236}">
                <a16:creationId xmlns:a16="http://schemas.microsoft.com/office/drawing/2014/main" id="{FABA965B-FC6C-D0EC-6CCD-2AFB729BF1EE}"/>
              </a:ext>
            </a:extLst>
          </p:cNvPr>
          <p:cNvGrpSpPr/>
          <p:nvPr/>
        </p:nvGrpSpPr>
        <p:grpSpPr>
          <a:xfrm>
            <a:off x="2503506" y="2741178"/>
            <a:ext cx="531353" cy="529312"/>
            <a:chOff x="2542272" y="2746344"/>
            <a:chExt cx="606010" cy="614256"/>
          </a:xfrm>
        </p:grpSpPr>
        <p:sp>
          <p:nvSpPr>
            <p:cNvPr id="1023" name="Google Shape;1023;p46">
              <a:extLst>
                <a:ext uri="{FF2B5EF4-FFF2-40B4-BE49-F238E27FC236}">
                  <a16:creationId xmlns:a16="http://schemas.microsoft.com/office/drawing/2014/main" id="{5A858155-9BC0-097F-08E3-45AE7368F68A}"/>
                </a:ext>
              </a:extLst>
            </p:cNvPr>
            <p:cNvSpPr/>
            <p:nvPr/>
          </p:nvSpPr>
          <p:spPr>
            <a:xfrm>
              <a:off x="2542272" y="2746344"/>
              <a:ext cx="606010" cy="614256"/>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6">
              <a:extLst>
                <a:ext uri="{FF2B5EF4-FFF2-40B4-BE49-F238E27FC236}">
                  <a16:creationId xmlns:a16="http://schemas.microsoft.com/office/drawing/2014/main" id="{931F2612-EAE8-889E-54FB-9A9DE48FE666}"/>
                </a:ext>
              </a:extLst>
            </p:cNvPr>
            <p:cNvSpPr/>
            <p:nvPr/>
          </p:nvSpPr>
          <p:spPr>
            <a:xfrm>
              <a:off x="2669534" y="2875338"/>
              <a:ext cx="351484" cy="356268"/>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5" name="Google Shape;1025;p46">
            <a:extLst>
              <a:ext uri="{FF2B5EF4-FFF2-40B4-BE49-F238E27FC236}">
                <a16:creationId xmlns:a16="http://schemas.microsoft.com/office/drawing/2014/main" id="{61AA7466-336E-884F-C8A7-620C42CBA3D0}"/>
              </a:ext>
            </a:extLst>
          </p:cNvPr>
          <p:cNvSpPr/>
          <p:nvPr/>
        </p:nvSpPr>
        <p:spPr>
          <a:xfrm>
            <a:off x="3531851" y="4803663"/>
            <a:ext cx="1696156" cy="5221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6">
            <a:extLst>
              <a:ext uri="{FF2B5EF4-FFF2-40B4-BE49-F238E27FC236}">
                <a16:creationId xmlns:a16="http://schemas.microsoft.com/office/drawing/2014/main" id="{A2FE3DFA-8F93-26B2-0CFB-FF6BB928F0B0}"/>
              </a:ext>
            </a:extLst>
          </p:cNvPr>
          <p:cNvSpPr txBox="1"/>
          <p:nvPr/>
        </p:nvSpPr>
        <p:spPr>
          <a:xfrm>
            <a:off x="3076638" y="2773210"/>
            <a:ext cx="1696156"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Devise a time-efficient prediction model capable of delivering predictive outcomes prior to diagnosis</a:t>
            </a:r>
            <a:endParaRPr sz="1400" b="0" i="0" u="none" strike="noStrike" cap="none" dirty="0">
              <a:solidFill>
                <a:srgbClr val="000000"/>
              </a:solidFill>
              <a:latin typeface="Arial"/>
              <a:ea typeface="Arial"/>
              <a:cs typeface="Arial"/>
              <a:sym typeface="Arial"/>
            </a:endParaRPr>
          </a:p>
        </p:txBody>
      </p:sp>
      <p:sp>
        <p:nvSpPr>
          <p:cNvPr id="1027" name="Google Shape;1027;p46">
            <a:extLst>
              <a:ext uri="{FF2B5EF4-FFF2-40B4-BE49-F238E27FC236}">
                <a16:creationId xmlns:a16="http://schemas.microsoft.com/office/drawing/2014/main" id="{68CDF583-7C58-9474-C702-902FF893CBF2}"/>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1028" name="Google Shape;1028;p46">
            <a:extLst>
              <a:ext uri="{FF2B5EF4-FFF2-40B4-BE49-F238E27FC236}">
                <a16:creationId xmlns:a16="http://schemas.microsoft.com/office/drawing/2014/main" id="{068322C8-DA37-F653-7589-4C5B6602CC5A}"/>
              </a:ext>
            </a:extLst>
          </p:cNvPr>
          <p:cNvSpPr txBox="1"/>
          <p:nvPr/>
        </p:nvSpPr>
        <p:spPr>
          <a:xfrm>
            <a:off x="4789566" y="1313015"/>
            <a:ext cx="3559704" cy="3323987"/>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err="1">
                <a:solidFill>
                  <a:schemeClr val="dk1"/>
                </a:solidFill>
                <a:latin typeface="Arial"/>
                <a:ea typeface="Arial"/>
                <a:cs typeface="Arial"/>
                <a:sym typeface="Arial"/>
              </a:rPr>
              <a:t>tMN</a:t>
            </a:r>
            <a:r>
              <a:rPr lang="en-US" sz="1050" b="0" i="0" u="none" strike="noStrike" cap="none" dirty="0">
                <a:solidFill>
                  <a:schemeClr val="dk1"/>
                </a:solidFill>
                <a:latin typeface="Arial"/>
                <a:ea typeface="Arial"/>
                <a:cs typeface="Arial"/>
                <a:sym typeface="Arial"/>
              </a:rPr>
              <a:t> Is a race of time to predict the acute disease before</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As the potential patients approaching to the critical transition point, more signs are showing on their body, but they becoming more and more </a:t>
            </a:r>
            <a:r>
              <a:rPr lang="en-US" sz="1050" b="0" i="0" u="none" strike="noStrike" cap="none" dirty="0" err="1">
                <a:solidFill>
                  <a:schemeClr val="dk1"/>
                </a:solidFill>
                <a:latin typeface="Arial"/>
                <a:ea typeface="Arial"/>
                <a:cs typeface="Arial"/>
                <a:sym typeface="Arial"/>
              </a:rPr>
              <a:t>vulnable</a:t>
            </a:r>
            <a:r>
              <a:rPr lang="en-US" sz="1050" b="0" i="0" u="none" strike="noStrike" cap="none" dirty="0">
                <a:solidFill>
                  <a:schemeClr val="dk1"/>
                </a:solidFill>
                <a:latin typeface="Arial"/>
                <a:ea typeface="Arial"/>
                <a:cs typeface="Arial"/>
                <a:sym typeface="Arial"/>
              </a:rPr>
              <a:t> to the transition to </a:t>
            </a:r>
            <a:r>
              <a:rPr lang="en-US" sz="1050" b="0" i="0" u="none" strike="noStrike" cap="none" dirty="0" err="1">
                <a:solidFill>
                  <a:schemeClr val="dk1"/>
                </a:solidFill>
                <a:latin typeface="Arial"/>
                <a:ea typeface="Arial"/>
                <a:cs typeface="Arial"/>
                <a:sym typeface="Arial"/>
              </a:rPr>
              <a:t>tMNs</a:t>
            </a:r>
            <a:r>
              <a:rPr lang="en-US" sz="105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The primary objective of analyzing this dataset is to understand the hematological profiles of patients, particularly in relation to the diagnosis of </a:t>
            </a:r>
            <a:r>
              <a:rPr lang="en-US" sz="1050" b="0" i="0" u="none" strike="noStrike" cap="none" dirty="0" err="1">
                <a:solidFill>
                  <a:schemeClr val="dk1"/>
                </a:solidFill>
                <a:latin typeface="Arial"/>
                <a:ea typeface="Arial"/>
                <a:cs typeface="Arial"/>
                <a:sym typeface="Arial"/>
              </a:rPr>
              <a:t>tMN</a:t>
            </a:r>
            <a:r>
              <a:rPr lang="en-US" sz="105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This involves exploring trends, patterns, and potential indicators within the hematological parameters leading up to the diagnosis date.</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The lab data provides a high-level overview of the data, including patient information, hematological parameters, and temporal aspects, setting the stage for further exploration and analysis.</a:t>
            </a:r>
            <a:endParaRPr sz="1400" b="0" i="0" u="none" strike="noStrike" cap="none" dirty="0">
              <a:solidFill>
                <a:srgbClr val="000000"/>
              </a:solidFill>
              <a:latin typeface="Arial"/>
              <a:ea typeface="Arial"/>
              <a:cs typeface="Arial"/>
              <a:sym typeface="Arial"/>
            </a:endParaRPr>
          </a:p>
        </p:txBody>
      </p:sp>
      <p:sp>
        <p:nvSpPr>
          <p:cNvPr id="1029" name="Google Shape;1029;p46">
            <a:extLst>
              <a:ext uri="{FF2B5EF4-FFF2-40B4-BE49-F238E27FC236}">
                <a16:creationId xmlns:a16="http://schemas.microsoft.com/office/drawing/2014/main" id="{900A8049-0588-EEBD-3A86-92E70F6C7F83}"/>
              </a:ext>
            </a:extLst>
          </p:cNvPr>
          <p:cNvSpPr txBox="1"/>
          <p:nvPr/>
        </p:nvSpPr>
        <p:spPr>
          <a:xfrm>
            <a:off x="4984706" y="641430"/>
            <a:ext cx="2569934"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dirty="0" err="1">
                <a:solidFill>
                  <a:schemeClr val="dk1"/>
                </a:solidFill>
                <a:latin typeface="Arial"/>
                <a:ea typeface="Arial"/>
                <a:cs typeface="Arial"/>
                <a:sym typeface="Arial"/>
              </a:rPr>
              <a:t>tMN</a:t>
            </a:r>
            <a:r>
              <a:rPr lang="en-US" sz="1350" b="0" i="0" u="none" strike="noStrike" cap="none" dirty="0">
                <a:solidFill>
                  <a:schemeClr val="dk1"/>
                </a:solidFill>
                <a:latin typeface="Arial"/>
                <a:ea typeface="Arial"/>
                <a:cs typeface="Arial"/>
                <a:sym typeface="Arial"/>
              </a:rPr>
              <a:t> prediction is a race of time</a:t>
            </a:r>
            <a:endParaRPr sz="105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38815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a755756be2_0_98"/>
          <p:cNvSpPr txBox="1">
            <a:spLocks noGrp="1"/>
          </p:cNvSpPr>
          <p:nvPr>
            <p:ph type="title"/>
          </p:nvPr>
        </p:nvSpPr>
        <p:spPr>
          <a:xfrm>
            <a:off x="485775" y="5159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4</a:t>
            </a:r>
            <a:endParaRPr/>
          </a:p>
          <a:p>
            <a:pPr marL="0" lvl="0" indent="0" algn="l" rtl="0">
              <a:lnSpc>
                <a:spcPct val="100000"/>
              </a:lnSpc>
              <a:spcBef>
                <a:spcPts val="0"/>
              </a:spcBef>
              <a:spcAft>
                <a:spcPts val="0"/>
              </a:spcAft>
              <a:buSzPts val="1800"/>
              <a:buNone/>
            </a:pPr>
            <a:endParaRPr/>
          </a:p>
        </p:txBody>
      </p:sp>
      <p:sp>
        <p:nvSpPr>
          <p:cNvPr id="377" name="Google Shape;377;g2a755756be2_0_9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30</a:t>
            </a:fld>
            <a:endParaRPr/>
          </a:p>
        </p:txBody>
      </p:sp>
      <p:pic>
        <p:nvPicPr>
          <p:cNvPr id="378" name="Google Shape;378;g2a755756be2_0_98"/>
          <p:cNvPicPr preferRelativeResize="0"/>
          <p:nvPr/>
        </p:nvPicPr>
        <p:blipFill rotWithShape="1">
          <a:blip r:embed="rId3">
            <a:alphaModFix/>
          </a:blip>
          <a:srcRect/>
          <a:stretch/>
        </p:blipFill>
        <p:spPr>
          <a:xfrm>
            <a:off x="485775" y="1314010"/>
            <a:ext cx="4316426" cy="2863039"/>
          </a:xfrm>
          <a:prstGeom prst="rect">
            <a:avLst/>
          </a:prstGeom>
          <a:noFill/>
          <a:ln>
            <a:noFill/>
          </a:ln>
        </p:spPr>
      </p:pic>
      <p:sp>
        <p:nvSpPr>
          <p:cNvPr id="379" name="Google Shape;379;g2a755756be2_0_98"/>
          <p:cNvSpPr txBox="1"/>
          <p:nvPr/>
        </p:nvSpPr>
        <p:spPr>
          <a:xfrm>
            <a:off x="5054700" y="515950"/>
            <a:ext cx="4007400" cy="372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Other Influences:</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15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RDWSD1 (-0.3271):</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indicates an influence, but it might be of smaller magnitude.</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Binary Features (Married, Female):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(Married) and negative (Female) coefficients suggest influences, but the magnitudes are smaller compared to continuous variables.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AgeatEncounter (0.6762):</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strong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age at encounter significantly increases the odds of the positive class.</a:t>
            </a:r>
            <a:endParaRPr sz="1200" b="0" i="0" u="none" strike="noStrike" cap="none">
              <a:solidFill>
                <a:srgbClr val="374151"/>
              </a:solidFill>
              <a:latin typeface="Roboto"/>
              <a:ea typeface="Roboto"/>
              <a:cs typeface="Roboto"/>
              <a:sym typeface="Roboto"/>
            </a:endParaRPr>
          </a:p>
          <a:p>
            <a:pPr marL="0" marR="0" lvl="0" indent="0" algn="l" rtl="0">
              <a:lnSpc>
                <a:spcPct val="100000"/>
              </a:lnSpc>
              <a:spcBef>
                <a:spcPts val="150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a755756be2_0_139"/>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Abnormal Pattern Elements</a:t>
            </a:r>
            <a:endParaRPr/>
          </a:p>
        </p:txBody>
      </p:sp>
      <p:sp>
        <p:nvSpPr>
          <p:cNvPr id="386" name="Google Shape;386;g2a755756be2_0_13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31</a:t>
            </a:fld>
            <a:endParaRPr/>
          </a:p>
        </p:txBody>
      </p:sp>
      <p:pic>
        <p:nvPicPr>
          <p:cNvPr id="387" name="Google Shape;387;g2a755756be2_0_139"/>
          <p:cNvPicPr preferRelativeResize="0"/>
          <p:nvPr/>
        </p:nvPicPr>
        <p:blipFill rotWithShape="1">
          <a:blip r:embed="rId3">
            <a:alphaModFix/>
          </a:blip>
          <a:srcRect/>
          <a:stretch/>
        </p:blipFill>
        <p:spPr>
          <a:xfrm>
            <a:off x="546100" y="1108475"/>
            <a:ext cx="3674650" cy="3529349"/>
          </a:xfrm>
          <a:prstGeom prst="rect">
            <a:avLst/>
          </a:prstGeom>
          <a:noFill/>
          <a:ln>
            <a:noFill/>
          </a:ln>
        </p:spPr>
      </p:pic>
      <p:pic>
        <p:nvPicPr>
          <p:cNvPr id="388" name="Google Shape;388;g2a755756be2_0_139"/>
          <p:cNvPicPr preferRelativeResize="0"/>
          <p:nvPr/>
        </p:nvPicPr>
        <p:blipFill rotWithShape="1">
          <a:blip r:embed="rId4">
            <a:alphaModFix/>
          </a:blip>
          <a:srcRect/>
          <a:stretch/>
        </p:blipFill>
        <p:spPr>
          <a:xfrm>
            <a:off x="4826846" y="1098932"/>
            <a:ext cx="3674651" cy="35041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a755756be2_0_59"/>
          <p:cNvSpPr txBox="1">
            <a:spLocks noGrp="1"/>
          </p:cNvSpPr>
          <p:nvPr>
            <p:ph type="title"/>
          </p:nvPr>
        </p:nvSpPr>
        <p:spPr>
          <a:xfrm>
            <a:off x="472350" y="4430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Importance</a:t>
            </a:r>
            <a:endParaRPr/>
          </a:p>
        </p:txBody>
      </p:sp>
      <p:sp>
        <p:nvSpPr>
          <p:cNvPr id="395" name="Google Shape;395;g2a755756be2_0_59"/>
          <p:cNvSpPr txBox="1">
            <a:spLocks noGrp="1"/>
          </p:cNvSpPr>
          <p:nvPr>
            <p:ph type="body" idx="1"/>
          </p:nvPr>
        </p:nvSpPr>
        <p:spPr>
          <a:xfrm>
            <a:off x="5439700" y="1207375"/>
            <a:ext cx="34641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200"/>
              <a:t>Most significant factors:</a:t>
            </a:r>
            <a:endParaRPr sz="1200"/>
          </a:p>
          <a:p>
            <a:pPr marL="457200" lvl="0" indent="-304800" algn="l" rtl="0">
              <a:lnSpc>
                <a:spcPct val="100000"/>
              </a:lnSpc>
              <a:spcBef>
                <a:spcPts val="1400"/>
              </a:spcBef>
              <a:spcAft>
                <a:spcPts val="0"/>
              </a:spcAft>
              <a:buSzPts val="1200"/>
              <a:buChar char="●"/>
            </a:pPr>
            <a:r>
              <a:rPr lang="en-US" sz="1200"/>
              <a:t>The foremost factor, MCV-1, bears a weight five times greater than the third most important factor. It has the most substantial influence on the final outcome.</a:t>
            </a:r>
            <a:endParaRPr sz="1200"/>
          </a:p>
          <a:p>
            <a:pPr marL="0" lvl="0" indent="0" algn="l" rtl="0">
              <a:lnSpc>
                <a:spcPct val="100000"/>
              </a:lnSpc>
              <a:spcBef>
                <a:spcPts val="100"/>
              </a:spcBef>
              <a:spcAft>
                <a:spcPts val="0"/>
              </a:spcAft>
              <a:buSzPts val="1800"/>
              <a:buNone/>
            </a:pPr>
            <a:endParaRPr sz="1200"/>
          </a:p>
          <a:p>
            <a:pPr marL="457200" lvl="0" indent="-304800" algn="l" rtl="0">
              <a:lnSpc>
                <a:spcPct val="100000"/>
              </a:lnSpc>
              <a:spcBef>
                <a:spcPts val="1400"/>
              </a:spcBef>
              <a:spcAft>
                <a:spcPts val="0"/>
              </a:spcAft>
              <a:buSzPts val="1200"/>
              <a:buChar char="●"/>
            </a:pPr>
            <a:r>
              <a:rPr lang="en-US" sz="1200"/>
              <a:t>HGB -1 is the second-best influencing factor</a:t>
            </a:r>
            <a:endParaRPr sz="1200"/>
          </a:p>
          <a:p>
            <a:pPr marL="0" lvl="0" indent="0" algn="l" rtl="0">
              <a:lnSpc>
                <a:spcPct val="100000"/>
              </a:lnSpc>
              <a:spcBef>
                <a:spcPts val="1400"/>
              </a:spcBef>
              <a:spcAft>
                <a:spcPts val="0"/>
              </a:spcAft>
              <a:buSzPts val="1800"/>
              <a:buNone/>
            </a:pPr>
            <a:endParaRPr sz="1200"/>
          </a:p>
        </p:txBody>
      </p:sp>
      <p:sp>
        <p:nvSpPr>
          <p:cNvPr id="396" name="Google Shape;396;g2a755756be2_0_5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32</a:t>
            </a:fld>
            <a:endParaRPr/>
          </a:p>
        </p:txBody>
      </p:sp>
      <p:pic>
        <p:nvPicPr>
          <p:cNvPr id="397" name="Google Shape;397;g2a755756be2_0_59"/>
          <p:cNvPicPr preferRelativeResize="0"/>
          <p:nvPr/>
        </p:nvPicPr>
        <p:blipFill rotWithShape="1">
          <a:blip r:embed="rId3">
            <a:alphaModFix/>
          </a:blip>
          <a:srcRect/>
          <a:stretch/>
        </p:blipFill>
        <p:spPr>
          <a:xfrm>
            <a:off x="409575" y="1207375"/>
            <a:ext cx="4888626" cy="2525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a755756be2_0_131"/>
          <p:cNvSpPr txBox="1">
            <a:spLocks noGrp="1"/>
          </p:cNvSpPr>
          <p:nvPr>
            <p:ph type="title"/>
          </p:nvPr>
        </p:nvSpPr>
        <p:spPr>
          <a:xfrm>
            <a:off x="217275" y="117275"/>
            <a:ext cx="4143600" cy="49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Model Comparison</a:t>
            </a:r>
            <a:endParaRPr/>
          </a:p>
        </p:txBody>
      </p:sp>
      <p:sp>
        <p:nvSpPr>
          <p:cNvPr id="404" name="Google Shape;404;g2a755756be2_0_131"/>
          <p:cNvSpPr txBox="1">
            <a:spLocks noGrp="1"/>
          </p:cNvSpPr>
          <p:nvPr>
            <p:ph type="body" idx="1"/>
          </p:nvPr>
        </p:nvSpPr>
        <p:spPr>
          <a:xfrm>
            <a:off x="4802200" y="2627675"/>
            <a:ext cx="4143600" cy="1801800"/>
          </a:xfrm>
          <a:prstGeom prst="rect">
            <a:avLst/>
          </a:prstGeom>
          <a:noFill/>
          <a:ln>
            <a:noFill/>
          </a:ln>
        </p:spPr>
        <p:txBody>
          <a:bodyPr spcFirstLastPara="1" wrap="square" lIns="0" tIns="0" rIns="0" bIns="0" anchor="t" anchorCtr="0">
            <a:noAutofit/>
          </a:bodyPr>
          <a:lstStyle/>
          <a:p>
            <a:pPr marL="457200" lvl="0" indent="-304800" algn="l" rtl="0">
              <a:lnSpc>
                <a:spcPct val="100000"/>
              </a:lnSpc>
              <a:spcBef>
                <a:spcPts val="1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Model 1 (from article): The ROC curve indicates a point with sensitivity of 41.9% and specificity of 95.7%.</a:t>
            </a:r>
            <a:endParaRPr sz="1200">
              <a:solidFill>
                <a:srgbClr val="374151"/>
              </a:solidFill>
              <a:latin typeface="Roboto"/>
              <a:ea typeface="Roboto"/>
              <a:cs typeface="Roboto"/>
              <a:sym typeface="Roboto"/>
            </a:endParaRPr>
          </a:p>
          <a:p>
            <a:pPr marL="457200" lvl="0" indent="0" algn="l" rtl="0">
              <a:lnSpc>
                <a:spcPct val="100000"/>
              </a:lnSpc>
              <a:spcBef>
                <a:spcPts val="100"/>
              </a:spcBef>
              <a:spcAft>
                <a:spcPts val="0"/>
              </a:spcAft>
              <a:buSzPts val="1800"/>
              <a:buNone/>
            </a:pPr>
            <a:endParaRPr sz="1200">
              <a:solidFill>
                <a:srgbClr val="374151"/>
              </a:solidFill>
              <a:latin typeface="Roboto"/>
              <a:ea typeface="Roboto"/>
              <a:cs typeface="Roboto"/>
              <a:sym typeface="Roboto"/>
            </a:endParaRPr>
          </a:p>
          <a:p>
            <a:pPr marL="457200" lvl="0" indent="-304800" algn="l" rtl="0">
              <a:lnSpc>
                <a:spcPct val="100000"/>
              </a:lnSpc>
              <a:spcBef>
                <a:spcPts val="1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Model 2 (Our model): The ROC AUC is 0.783, and additional metrics are provided (precision, recall, and F1-score).</a:t>
            </a:r>
            <a:endParaRPr sz="1200">
              <a:solidFill>
                <a:srgbClr val="374151"/>
              </a:solidFill>
              <a:latin typeface="Roboto"/>
              <a:ea typeface="Roboto"/>
              <a:cs typeface="Roboto"/>
              <a:sym typeface="Roboto"/>
            </a:endParaRPr>
          </a:p>
          <a:p>
            <a:pPr marL="457200" lvl="0" indent="0" algn="l" rtl="0">
              <a:lnSpc>
                <a:spcPct val="100000"/>
              </a:lnSpc>
              <a:spcBef>
                <a:spcPts val="100"/>
              </a:spcBef>
              <a:spcAft>
                <a:spcPts val="0"/>
              </a:spcAft>
              <a:buSzPts val="1800"/>
              <a:buNone/>
            </a:pPr>
            <a:endParaRPr sz="1200">
              <a:solidFill>
                <a:srgbClr val="374151"/>
              </a:solidFill>
              <a:latin typeface="Roboto"/>
              <a:ea typeface="Roboto"/>
              <a:cs typeface="Roboto"/>
              <a:sym typeface="Roboto"/>
            </a:endParaRPr>
          </a:p>
          <a:p>
            <a:pPr marL="457200" lvl="0" indent="-304800" algn="l" rtl="0">
              <a:lnSpc>
                <a:spcPct val="100000"/>
              </a:lnSpc>
              <a:spcBef>
                <a:spcPts val="1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Because True positive more important in this case, our model is out-performing the model </a:t>
            </a:r>
            <a:endParaRPr sz="1200">
              <a:solidFill>
                <a:srgbClr val="374151"/>
              </a:solidFill>
              <a:latin typeface="Roboto"/>
              <a:ea typeface="Roboto"/>
              <a:cs typeface="Roboto"/>
              <a:sym typeface="Roboto"/>
            </a:endParaRPr>
          </a:p>
          <a:p>
            <a:pPr marL="0" lvl="0" indent="0" algn="l" rtl="0">
              <a:lnSpc>
                <a:spcPct val="100000"/>
              </a:lnSpc>
              <a:spcBef>
                <a:spcPts val="100"/>
              </a:spcBef>
              <a:spcAft>
                <a:spcPts val="0"/>
              </a:spcAft>
              <a:buSzPts val="1800"/>
              <a:buNone/>
            </a:pPr>
            <a:endParaRPr/>
          </a:p>
        </p:txBody>
      </p:sp>
      <p:sp>
        <p:nvSpPr>
          <p:cNvPr id="405" name="Google Shape;405;g2a755756be2_0_131"/>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33</a:t>
            </a:fld>
            <a:endParaRPr/>
          </a:p>
        </p:txBody>
      </p:sp>
      <p:pic>
        <p:nvPicPr>
          <p:cNvPr id="406" name="Google Shape;406;g2a755756be2_0_131"/>
          <p:cNvPicPr preferRelativeResize="0"/>
          <p:nvPr/>
        </p:nvPicPr>
        <p:blipFill rotWithShape="1">
          <a:blip r:embed="rId3">
            <a:alphaModFix/>
          </a:blip>
          <a:srcRect/>
          <a:stretch/>
        </p:blipFill>
        <p:spPr>
          <a:xfrm>
            <a:off x="546100" y="687397"/>
            <a:ext cx="3270250" cy="2941953"/>
          </a:xfrm>
          <a:prstGeom prst="rect">
            <a:avLst/>
          </a:prstGeom>
          <a:noFill/>
          <a:ln>
            <a:noFill/>
          </a:ln>
        </p:spPr>
      </p:pic>
      <p:pic>
        <p:nvPicPr>
          <p:cNvPr id="407" name="Google Shape;407;g2a755756be2_0_131"/>
          <p:cNvPicPr preferRelativeResize="0"/>
          <p:nvPr/>
        </p:nvPicPr>
        <p:blipFill rotWithShape="1">
          <a:blip r:embed="rId4">
            <a:alphaModFix/>
          </a:blip>
          <a:srcRect/>
          <a:stretch/>
        </p:blipFill>
        <p:spPr>
          <a:xfrm>
            <a:off x="546100" y="3705675"/>
            <a:ext cx="4143525" cy="960475"/>
          </a:xfrm>
          <a:prstGeom prst="rect">
            <a:avLst/>
          </a:prstGeom>
          <a:noFill/>
          <a:ln>
            <a:noFill/>
          </a:ln>
        </p:spPr>
      </p:pic>
      <p:pic>
        <p:nvPicPr>
          <p:cNvPr id="408" name="Google Shape;408;g2a755756be2_0_131"/>
          <p:cNvPicPr preferRelativeResize="0"/>
          <p:nvPr/>
        </p:nvPicPr>
        <p:blipFill rotWithShape="1">
          <a:blip r:embed="rId5">
            <a:alphaModFix/>
          </a:blip>
          <a:srcRect/>
          <a:stretch/>
        </p:blipFill>
        <p:spPr>
          <a:xfrm>
            <a:off x="4970913" y="199561"/>
            <a:ext cx="3465275" cy="23599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a831a7ef0f_1_5"/>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End</a:t>
            </a:r>
            <a:endParaRPr/>
          </a:p>
        </p:txBody>
      </p:sp>
      <p:sp>
        <p:nvSpPr>
          <p:cNvPr id="415" name="Google Shape;415;g2a831a7ef0f_1_5"/>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16" name="Google Shape;416;g2a831a7ef0f_1_5"/>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17" name="Google Shape;417;g2a831a7ef0f_1_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a831a7ef0f_1_16"/>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424" name="Google Shape;424;g2a831a7ef0f_1_16"/>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25" name="Google Shape;425;g2a831a7ef0f_1_16"/>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26" name="Google Shape;426;g2a831a7ef0f_1_1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35</a:t>
            </a:fld>
            <a:endParaRPr/>
          </a:p>
        </p:txBody>
      </p:sp>
      <p:pic>
        <p:nvPicPr>
          <p:cNvPr id="427" name="Google Shape;427;g2a831a7ef0f_1_16"/>
          <p:cNvPicPr preferRelativeResize="0"/>
          <p:nvPr/>
        </p:nvPicPr>
        <p:blipFill rotWithShape="1">
          <a:blip r:embed="rId3">
            <a:alphaModFix/>
          </a:blip>
          <a:srcRect/>
          <a:stretch/>
        </p:blipFill>
        <p:spPr>
          <a:xfrm>
            <a:off x="1100138" y="1109663"/>
            <a:ext cx="6943725" cy="2924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2a755756be2_0_78"/>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434" name="Google Shape;434;g2a755756be2_0_78"/>
          <p:cNvSpPr txBox="1">
            <a:spLocks noGrp="1"/>
          </p:cNvSpPr>
          <p:nvPr>
            <p:ph type="body" idx="2"/>
          </p:nvPr>
        </p:nvSpPr>
        <p:spPr>
          <a:xfrm>
            <a:off x="5423526" y="1160475"/>
            <a:ext cx="3381000" cy="34332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15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Interpretation of AUC:.</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A value of 0.783 suggests that the model has a reasonably good ability to discriminate between positive and negative instances.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Performance Benchmarks:</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While there's no universal rule, you can use the following general benchmarks for interpreting AUC:</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0.5 to 0.6: Poor</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0.6 to 0.7: Fair</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0.7 to 0.8: Good</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0.8 to 0.9: Very good</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0.9 to 1.0: Excellent</a:t>
            </a:r>
            <a:endParaRPr sz="1200">
              <a:solidFill>
                <a:srgbClr val="374151"/>
              </a:solidFill>
              <a:latin typeface="Roboto"/>
              <a:ea typeface="Roboto"/>
              <a:cs typeface="Roboto"/>
              <a:sym typeface="Roboto"/>
            </a:endParaRPr>
          </a:p>
          <a:p>
            <a:pPr marL="457200" lvl="0" indent="-342900" algn="l" rtl="0">
              <a:lnSpc>
                <a:spcPct val="100000"/>
              </a:lnSpc>
              <a:spcBef>
                <a:spcPts val="0"/>
              </a:spcBef>
              <a:spcAft>
                <a:spcPts val="0"/>
              </a:spcAft>
              <a:buSzPts val="1800"/>
              <a:buChar char="●"/>
            </a:pPr>
            <a:endParaRPr/>
          </a:p>
        </p:txBody>
      </p:sp>
      <p:sp>
        <p:nvSpPr>
          <p:cNvPr id="435" name="Google Shape;435;g2a755756be2_0_7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36</a:t>
            </a:fld>
            <a:endParaRPr/>
          </a:p>
        </p:txBody>
      </p:sp>
      <p:pic>
        <p:nvPicPr>
          <p:cNvPr id="436" name="Google Shape;436;g2a755756be2_0_78"/>
          <p:cNvPicPr preferRelativeResize="0"/>
          <p:nvPr/>
        </p:nvPicPr>
        <p:blipFill rotWithShape="1">
          <a:blip r:embed="rId3">
            <a:alphaModFix/>
          </a:blip>
          <a:srcRect/>
          <a:stretch/>
        </p:blipFill>
        <p:spPr>
          <a:xfrm>
            <a:off x="485775" y="1108475"/>
            <a:ext cx="4672300" cy="3182025"/>
          </a:xfrm>
          <a:prstGeom prst="rect">
            <a:avLst/>
          </a:prstGeom>
          <a:noFill/>
          <a:ln>
            <a:noFill/>
          </a:ln>
        </p:spPr>
      </p:pic>
      <p:pic>
        <p:nvPicPr>
          <p:cNvPr id="437" name="Google Shape;437;g2a755756be2_0_78"/>
          <p:cNvPicPr preferRelativeResize="0"/>
          <p:nvPr/>
        </p:nvPicPr>
        <p:blipFill rotWithShape="1">
          <a:blip r:embed="rId3">
            <a:alphaModFix/>
          </a:blip>
          <a:srcRect/>
          <a:stretch/>
        </p:blipFill>
        <p:spPr>
          <a:xfrm>
            <a:off x="485775" y="1108475"/>
            <a:ext cx="4672300" cy="3182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2"/>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Predictor Weight Importance</a:t>
            </a:r>
            <a:endParaRPr/>
          </a:p>
        </p:txBody>
      </p:sp>
      <p:sp>
        <p:nvSpPr>
          <p:cNvPr id="452" name="Google Shape;452;p12"/>
          <p:cNvSpPr txBox="1">
            <a:spLocks noGrp="1"/>
          </p:cNvSpPr>
          <p:nvPr>
            <p:ph type="body" idx="1"/>
          </p:nvPr>
        </p:nvSpPr>
        <p:spPr>
          <a:xfrm>
            <a:off x="485775" y="753684"/>
            <a:ext cx="3761105" cy="377673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t>Capture non-linear relationships: </a:t>
            </a:r>
            <a:endParaRPr/>
          </a:p>
          <a:p>
            <a:pPr marL="544116" lvl="2" indent="-285750" algn="l" rtl="0">
              <a:lnSpc>
                <a:spcPct val="100000"/>
              </a:lnSpc>
              <a:spcBef>
                <a:spcPts val="600"/>
              </a:spcBef>
              <a:spcAft>
                <a:spcPts val="0"/>
              </a:spcAft>
              <a:buClr>
                <a:schemeClr val="dk1"/>
              </a:buClr>
              <a:buSzPts val="1000"/>
              <a:buChar char="•"/>
            </a:pPr>
            <a:r>
              <a:rPr lang="en-US" sz="1000"/>
              <a:t>Non-linear relationships between features and y that are not fully capture by correlation alone</a:t>
            </a:r>
            <a:endParaRPr/>
          </a:p>
          <a:p>
            <a:pPr marL="0" lvl="0" indent="0" algn="l" rtl="0">
              <a:lnSpc>
                <a:spcPct val="100000"/>
              </a:lnSpc>
              <a:spcBef>
                <a:spcPts val="1400"/>
              </a:spcBef>
              <a:spcAft>
                <a:spcPts val="0"/>
              </a:spcAft>
              <a:buClr>
                <a:schemeClr val="dk1"/>
              </a:buClr>
              <a:buSzPts val="1200"/>
              <a:buNone/>
            </a:pPr>
            <a:r>
              <a:rPr lang="en-US" sz="1200"/>
              <a:t>Multicollinearity: </a:t>
            </a:r>
            <a:endParaRPr/>
          </a:p>
          <a:p>
            <a:pPr marL="544116" lvl="2" indent="-285750" algn="l" rtl="0">
              <a:lnSpc>
                <a:spcPct val="100000"/>
              </a:lnSpc>
              <a:spcBef>
                <a:spcPts val="600"/>
              </a:spcBef>
              <a:spcAft>
                <a:spcPts val="0"/>
              </a:spcAft>
              <a:buClr>
                <a:schemeClr val="dk1"/>
              </a:buClr>
              <a:buSzPts val="1000"/>
              <a:buChar char="•"/>
            </a:pPr>
            <a:r>
              <a:rPr lang="en-US" sz="1000"/>
              <a:t>Affect model differently from correlation which merely use pairwise relationships</a:t>
            </a:r>
            <a:endParaRPr/>
          </a:p>
          <a:p>
            <a:pPr marL="0" lvl="0" indent="0" algn="l" rtl="0">
              <a:lnSpc>
                <a:spcPct val="100000"/>
              </a:lnSpc>
              <a:spcBef>
                <a:spcPts val="1400"/>
              </a:spcBef>
              <a:spcAft>
                <a:spcPts val="0"/>
              </a:spcAft>
              <a:buClr>
                <a:schemeClr val="dk1"/>
              </a:buClr>
              <a:buSzPts val="1200"/>
              <a:buNone/>
            </a:pPr>
            <a:r>
              <a:rPr lang="en-US" sz="1200"/>
              <a:t>Features interactions</a:t>
            </a:r>
            <a:endParaRPr/>
          </a:p>
          <a:p>
            <a:pPr marL="544116" lvl="2" indent="-285750" algn="l" rtl="0">
              <a:lnSpc>
                <a:spcPct val="100000"/>
              </a:lnSpc>
              <a:spcBef>
                <a:spcPts val="600"/>
              </a:spcBef>
              <a:spcAft>
                <a:spcPts val="0"/>
              </a:spcAft>
              <a:buClr>
                <a:schemeClr val="dk1"/>
              </a:buClr>
              <a:buSzPts val="1000"/>
              <a:buChar char="•"/>
            </a:pPr>
            <a:r>
              <a:rPr lang="en-US" sz="1000"/>
              <a:t>Capture interactions between features, where the combined effect of two or more features affects the target differently than the individual effects. combined effects on y</a:t>
            </a:r>
            <a:endParaRPr/>
          </a:p>
          <a:p>
            <a:pPr marL="0" lvl="0" indent="0" algn="l" rtl="0">
              <a:lnSpc>
                <a:spcPct val="100000"/>
              </a:lnSpc>
              <a:spcBef>
                <a:spcPts val="1400"/>
              </a:spcBef>
              <a:spcAft>
                <a:spcPts val="0"/>
              </a:spcAft>
              <a:buClr>
                <a:schemeClr val="dk1"/>
              </a:buClr>
              <a:buSzPts val="1200"/>
              <a:buNone/>
            </a:pPr>
            <a:r>
              <a:rPr lang="en-US" sz="1200"/>
              <a:t>Higher noise sensitivity</a:t>
            </a:r>
            <a:endParaRPr/>
          </a:p>
          <a:p>
            <a:pPr marL="544116" lvl="2" indent="-285750" algn="l" rtl="0">
              <a:lnSpc>
                <a:spcPct val="100000"/>
              </a:lnSpc>
              <a:spcBef>
                <a:spcPts val="600"/>
              </a:spcBef>
              <a:spcAft>
                <a:spcPts val="0"/>
              </a:spcAft>
              <a:buClr>
                <a:schemeClr val="dk1"/>
              </a:buClr>
              <a:buSzPts val="1000"/>
              <a:buChar char="•"/>
            </a:pPr>
            <a:r>
              <a:rPr lang="en-US" sz="1000"/>
              <a:t>Correlation might be sensitive to noise or outliers in the data, while permutation importance tends to be more robust. </a:t>
            </a:r>
            <a:endParaRPr/>
          </a:p>
          <a:p>
            <a:pPr marL="544116" lvl="2" indent="-285750" algn="l" rtl="0">
              <a:lnSpc>
                <a:spcPct val="100000"/>
              </a:lnSpc>
              <a:spcBef>
                <a:spcPts val="600"/>
              </a:spcBef>
              <a:spcAft>
                <a:spcPts val="0"/>
              </a:spcAft>
              <a:buClr>
                <a:schemeClr val="dk1"/>
              </a:buClr>
              <a:buSzPts val="1000"/>
              <a:buChar char="•"/>
            </a:pPr>
            <a:r>
              <a:rPr lang="en-US" sz="1000"/>
              <a:t>If a feature has a strong impact on model performance, permutation importance would be likely to reflect the weight more reliably.</a:t>
            </a:r>
            <a:endParaRPr/>
          </a:p>
          <a:p>
            <a:pPr marL="0" lvl="0" indent="0" algn="l" rtl="0">
              <a:lnSpc>
                <a:spcPct val="100000"/>
              </a:lnSpc>
              <a:spcBef>
                <a:spcPts val="1400"/>
              </a:spcBef>
              <a:spcAft>
                <a:spcPts val="0"/>
              </a:spcAft>
              <a:buClr>
                <a:schemeClr val="dk1"/>
              </a:buClr>
              <a:buSzPts val="1800"/>
              <a:buNone/>
            </a:pPr>
            <a:endParaRPr/>
          </a:p>
        </p:txBody>
      </p:sp>
      <p:pic>
        <p:nvPicPr>
          <p:cNvPr id="453" name="Google Shape;453;p12" descr="A graph of a number of blood samples&#10;&#10;Description automatically generated with medium confidence"/>
          <p:cNvPicPr preferRelativeResize="0"/>
          <p:nvPr/>
        </p:nvPicPr>
        <p:blipFill rotWithShape="1">
          <a:blip r:embed="rId3">
            <a:alphaModFix/>
          </a:blip>
          <a:srcRect/>
          <a:stretch/>
        </p:blipFill>
        <p:spPr>
          <a:xfrm>
            <a:off x="4463415" y="804485"/>
            <a:ext cx="4341080" cy="3776739"/>
          </a:xfrm>
          <a:prstGeom prst="rect">
            <a:avLst/>
          </a:prstGeom>
          <a:noFill/>
          <a:ln>
            <a:noFill/>
          </a:ln>
        </p:spPr>
      </p:pic>
      <p:sp>
        <p:nvSpPr>
          <p:cNvPr id="454" name="Google Shape;454;p12"/>
          <p:cNvSpPr txBox="1">
            <a:spLocks noGrp="1"/>
          </p:cNvSpPr>
          <p:nvPr>
            <p:ph type="sldNum" idx="12"/>
          </p:nvPr>
        </p:nvSpPr>
        <p:spPr>
          <a:xfrm>
            <a:off x="414656" y="4773942"/>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3"/>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GLM Model Selection</a:t>
            </a:r>
            <a:endParaRPr/>
          </a:p>
        </p:txBody>
      </p:sp>
      <p:sp>
        <p:nvSpPr>
          <p:cNvPr id="460" name="Google Shape;460;p1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38</a:t>
            </a:fld>
            <a:endParaRPr/>
          </a:p>
        </p:txBody>
      </p:sp>
      <p:sp>
        <p:nvSpPr>
          <p:cNvPr id="461" name="Google Shape;461;p13"/>
          <p:cNvSpPr txBox="1"/>
          <p:nvPr/>
        </p:nvSpPr>
        <p:spPr>
          <a:xfrm>
            <a:off x="420132" y="1717685"/>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The generalized linear model (GLM) relates the linear predictor to the mean of the response variable through a link function. For binary logistic regression, a common type of GLM used for classification problems, the model can be expressed as follows:</a:t>
            </a:r>
            <a:endParaRPr sz="1400" b="0" i="0" u="none" strike="noStrike" cap="none">
              <a:solidFill>
                <a:srgbClr val="000000"/>
              </a:solidFill>
              <a:latin typeface="Arial"/>
              <a:ea typeface="Arial"/>
              <a:cs typeface="Arial"/>
              <a:sym typeface="Arial"/>
            </a:endParaRPr>
          </a:p>
        </p:txBody>
      </p:sp>
      <p:pic>
        <p:nvPicPr>
          <p:cNvPr id="462" name="Google Shape;462;p13"/>
          <p:cNvPicPr preferRelativeResize="0"/>
          <p:nvPr/>
        </p:nvPicPr>
        <p:blipFill rotWithShape="1">
          <a:blip r:embed="rId3">
            <a:alphaModFix/>
          </a:blip>
          <a:srcRect/>
          <a:stretch/>
        </p:blipFill>
        <p:spPr>
          <a:xfrm>
            <a:off x="420132" y="2594819"/>
            <a:ext cx="3403775" cy="469924"/>
          </a:xfrm>
          <a:prstGeom prst="rect">
            <a:avLst/>
          </a:prstGeom>
          <a:noFill/>
          <a:ln>
            <a:noFill/>
          </a:ln>
        </p:spPr>
      </p:pic>
      <p:pic>
        <p:nvPicPr>
          <p:cNvPr id="463" name="Google Shape;463;p13"/>
          <p:cNvPicPr preferRelativeResize="0"/>
          <p:nvPr/>
        </p:nvPicPr>
        <p:blipFill rotWithShape="1">
          <a:blip r:embed="rId4">
            <a:alphaModFix/>
          </a:blip>
          <a:srcRect/>
          <a:stretch/>
        </p:blipFill>
        <p:spPr>
          <a:xfrm>
            <a:off x="420132" y="3176681"/>
            <a:ext cx="5381156" cy="948670"/>
          </a:xfrm>
          <a:prstGeom prst="rect">
            <a:avLst/>
          </a:prstGeom>
          <a:noFill/>
          <a:ln>
            <a:noFill/>
          </a:ln>
        </p:spPr>
      </p:pic>
      <p:sp>
        <p:nvSpPr>
          <p:cNvPr id="464" name="Google Shape;464;p13"/>
          <p:cNvSpPr txBox="1"/>
          <p:nvPr/>
        </p:nvSpPr>
        <p:spPr>
          <a:xfrm>
            <a:off x="420132" y="764173"/>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GLMs are particularly useful when the assumptions of classical linear regression are not met, such as when dealing with non-normally distributed and heteroscedastic data or when modeling binary outcomes.</a:t>
            </a:r>
            <a:endParaRPr sz="1400" b="0" i="0" u="none" strike="noStrike" cap="none">
              <a:solidFill>
                <a:srgbClr val="000000"/>
              </a:solidFill>
              <a:latin typeface="Arial"/>
              <a:ea typeface="Arial"/>
              <a:cs typeface="Arial"/>
              <a:sym typeface="Arial"/>
            </a:endParaRPr>
          </a:p>
        </p:txBody>
      </p:sp>
      <p:sp>
        <p:nvSpPr>
          <p:cNvPr id="465" name="Google Shape;465;p13"/>
          <p:cNvSpPr txBox="1"/>
          <p:nvPr/>
        </p:nvSpPr>
        <p:spPr>
          <a:xfrm>
            <a:off x="5288246" y="739024"/>
            <a:ext cx="3516248"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Interpretability: The coefficients in GLMs provide interpretable information about the impact of predictors on the probability of the outcome.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Probabilistic Predictions: GLMs naturally output probabilities, allowing users to make probabilistic interpretations of classification results.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Flexibility: GLMs can be adapted to handle different types of response variable distributions, making them versatile for various data types.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GLM Model Result (Original)</a:t>
            </a:r>
            <a:endParaRPr/>
          </a:p>
        </p:txBody>
      </p:sp>
      <p:sp>
        <p:nvSpPr>
          <p:cNvPr id="471" name="Google Shape;471;p14"/>
          <p:cNvSpPr txBox="1">
            <a:spLocks noGrp="1"/>
          </p:cNvSpPr>
          <p:nvPr>
            <p:ph type="sldNum" idx="12"/>
          </p:nvPr>
        </p:nvSpPr>
        <p:spPr>
          <a:xfrm>
            <a:off x="420132" y="4723764"/>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39</a:t>
            </a:fld>
            <a:endParaRPr/>
          </a:p>
        </p:txBody>
      </p:sp>
      <p:pic>
        <p:nvPicPr>
          <p:cNvPr id="472" name="Google Shape;472;p14"/>
          <p:cNvPicPr preferRelativeResize="0"/>
          <p:nvPr/>
        </p:nvPicPr>
        <p:blipFill rotWithShape="1">
          <a:blip r:embed="rId3">
            <a:alphaModFix/>
          </a:blip>
          <a:srcRect/>
          <a:stretch/>
        </p:blipFill>
        <p:spPr>
          <a:xfrm>
            <a:off x="485775" y="1845650"/>
            <a:ext cx="3870900" cy="2726349"/>
          </a:xfrm>
          <a:prstGeom prst="rect">
            <a:avLst/>
          </a:prstGeom>
          <a:noFill/>
          <a:ln>
            <a:noFill/>
          </a:ln>
        </p:spPr>
      </p:pic>
      <p:pic>
        <p:nvPicPr>
          <p:cNvPr id="473" name="Google Shape;473;p14"/>
          <p:cNvPicPr preferRelativeResize="0"/>
          <p:nvPr/>
        </p:nvPicPr>
        <p:blipFill rotWithShape="1">
          <a:blip r:embed="rId4">
            <a:alphaModFix/>
          </a:blip>
          <a:srcRect/>
          <a:stretch/>
        </p:blipFill>
        <p:spPr>
          <a:xfrm>
            <a:off x="525644" y="750010"/>
            <a:ext cx="2190180" cy="1059100"/>
          </a:xfrm>
          <a:prstGeom prst="rect">
            <a:avLst/>
          </a:prstGeom>
          <a:noFill/>
          <a:ln>
            <a:noFill/>
          </a:ln>
        </p:spPr>
      </p:pic>
      <p:sp>
        <p:nvSpPr>
          <p:cNvPr id="474" name="Google Shape;474;p14"/>
          <p:cNvSpPr txBox="1"/>
          <p:nvPr/>
        </p:nvSpPr>
        <p:spPr>
          <a:xfrm>
            <a:off x="5337554" y="203909"/>
            <a:ext cx="351624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So, for logistic regression, the log-odds of the probability of the positive class is modeled as a linear combination of the predictor variables.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If we have a specific set of coefficients like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β0=−5.6828 and β1(MCH) = -1.6901, it means the logistic regression model for the data 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475" name="Google Shape;475;p14"/>
          <p:cNvPicPr preferRelativeResize="0"/>
          <p:nvPr/>
        </p:nvPicPr>
        <p:blipFill rotWithShape="1">
          <a:blip r:embed="rId5">
            <a:alphaModFix/>
          </a:blip>
          <a:srcRect/>
          <a:stretch/>
        </p:blipFill>
        <p:spPr>
          <a:xfrm>
            <a:off x="5504746" y="1623210"/>
            <a:ext cx="2412753" cy="398278"/>
          </a:xfrm>
          <a:prstGeom prst="rect">
            <a:avLst/>
          </a:prstGeom>
          <a:noFill/>
          <a:ln>
            <a:noFill/>
          </a:ln>
        </p:spPr>
      </p:pic>
      <p:sp>
        <p:nvSpPr>
          <p:cNvPr id="476" name="Google Shape;476;p14"/>
          <p:cNvSpPr txBox="1"/>
          <p:nvPr/>
        </p:nvSpPr>
        <p:spPr>
          <a:xfrm>
            <a:off x="5297526" y="2110409"/>
            <a:ext cx="3556276"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Intercept (β0): When all predictor variables are zero, the log-odds of the positive class 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−5.6828.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Coefficient for x1(β1): A one-unit increase in X1 is associated with a −1.6901 decrease in the log-odds of the positive class.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To interpret the coefficients, we can exponentiate them to obtain odds ratios. For example, e^(-1.6901) would give us the odds ratio associated with a one-unit increase in X1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4">
          <a:extLst>
            <a:ext uri="{FF2B5EF4-FFF2-40B4-BE49-F238E27FC236}">
              <a16:creationId xmlns:a16="http://schemas.microsoft.com/office/drawing/2014/main" id="{A166FFCF-DE01-EDF5-5414-97D9B50B67BD}"/>
            </a:ext>
          </a:extLst>
        </p:cNvPr>
        <p:cNvGrpSpPr/>
        <p:nvPr/>
      </p:nvGrpSpPr>
      <p:grpSpPr>
        <a:xfrm>
          <a:off x="0" y="0"/>
          <a:ext cx="0" cy="0"/>
          <a:chOff x="0" y="0"/>
          <a:chExt cx="0" cy="0"/>
        </a:xfrm>
      </p:grpSpPr>
      <p:sp>
        <p:nvSpPr>
          <p:cNvPr id="1035" name="Google Shape;1035;p47">
            <a:extLst>
              <a:ext uri="{FF2B5EF4-FFF2-40B4-BE49-F238E27FC236}">
                <a16:creationId xmlns:a16="http://schemas.microsoft.com/office/drawing/2014/main" id="{BBF3E081-712A-901C-E13E-B595EFE1F364}"/>
              </a:ext>
            </a:extLst>
          </p:cNvPr>
          <p:cNvSpPr txBox="1">
            <a:spLocks noGrp="1"/>
          </p:cNvSpPr>
          <p:nvPr>
            <p:ph type="title"/>
          </p:nvPr>
        </p:nvSpPr>
        <p:spPr>
          <a:xfrm>
            <a:off x="508789" y="405530"/>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Data Profile</a:t>
            </a:r>
            <a:endParaRPr/>
          </a:p>
        </p:txBody>
      </p:sp>
      <p:sp>
        <p:nvSpPr>
          <p:cNvPr id="1036" name="Google Shape;1036;p47">
            <a:extLst>
              <a:ext uri="{FF2B5EF4-FFF2-40B4-BE49-F238E27FC236}">
                <a16:creationId xmlns:a16="http://schemas.microsoft.com/office/drawing/2014/main" id="{686F91E4-F2FA-8D31-BB86-C5FF683095CA}"/>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graphicFrame>
        <p:nvGraphicFramePr>
          <p:cNvPr id="1037" name="Google Shape;1037;p47">
            <a:extLst>
              <a:ext uri="{FF2B5EF4-FFF2-40B4-BE49-F238E27FC236}">
                <a16:creationId xmlns:a16="http://schemas.microsoft.com/office/drawing/2014/main" id="{756158B9-E6A2-43BD-E1C1-76C35A333F9E}"/>
              </a:ext>
            </a:extLst>
          </p:cNvPr>
          <p:cNvGraphicFramePr/>
          <p:nvPr/>
        </p:nvGraphicFramePr>
        <p:xfrm>
          <a:off x="508789" y="1545945"/>
          <a:ext cx="4498933" cy="30312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38" name="Google Shape;1038;p47">
            <a:extLst>
              <a:ext uri="{FF2B5EF4-FFF2-40B4-BE49-F238E27FC236}">
                <a16:creationId xmlns:a16="http://schemas.microsoft.com/office/drawing/2014/main" id="{D0443286-649A-0C75-79BF-D89D49BBABD2}"/>
              </a:ext>
            </a:extLst>
          </p:cNvPr>
          <p:cNvGraphicFramePr/>
          <p:nvPr/>
        </p:nvGraphicFramePr>
        <p:xfrm>
          <a:off x="5357851" y="2571750"/>
          <a:ext cx="3023638" cy="186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39" name="Google Shape;1039;p47">
            <a:extLst>
              <a:ext uri="{FF2B5EF4-FFF2-40B4-BE49-F238E27FC236}">
                <a16:creationId xmlns:a16="http://schemas.microsoft.com/office/drawing/2014/main" id="{D4BA92D7-FA6A-A5B7-0285-57BF1E703723}"/>
              </a:ext>
            </a:extLst>
          </p:cNvPr>
          <p:cNvGraphicFramePr/>
          <p:nvPr/>
        </p:nvGraphicFramePr>
        <p:xfrm>
          <a:off x="5203527" y="1710883"/>
          <a:ext cx="3177975" cy="926825"/>
        </p:xfrm>
        <a:graphic>
          <a:graphicData uri="http://schemas.openxmlformats.org/drawingml/2006/table">
            <a:tbl>
              <a:tblPr>
                <a:noFill/>
                <a:tableStyleId>{1D4574DB-FFBC-4FFA-9DCC-3F8BA8A3E00F}</a:tableStyleId>
              </a:tblPr>
              <a:tblGrid>
                <a:gridCol w="731350">
                  <a:extLst>
                    <a:ext uri="{9D8B030D-6E8A-4147-A177-3AD203B41FA5}">
                      <a16:colId xmlns:a16="http://schemas.microsoft.com/office/drawing/2014/main" val="20000"/>
                    </a:ext>
                  </a:extLst>
                </a:gridCol>
                <a:gridCol w="2446625">
                  <a:extLst>
                    <a:ext uri="{9D8B030D-6E8A-4147-A177-3AD203B41FA5}">
                      <a16:colId xmlns:a16="http://schemas.microsoft.com/office/drawing/2014/main" val="20001"/>
                    </a:ext>
                  </a:extLst>
                </a:gridCol>
              </a:tblGrid>
              <a:tr h="256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Data Dimension</a:t>
                      </a:r>
                      <a:endParaRPr sz="800" b="1" i="0" u="none" strike="noStrike" cap="none" dirty="0">
                        <a:solidFill>
                          <a:srgbClr val="FFFFFF"/>
                        </a:solidFill>
                        <a:latin typeface="Calibri"/>
                        <a:ea typeface="Calibri"/>
                        <a:cs typeface="Calibri"/>
                        <a:sym typeface="Calibri"/>
                      </a:endParaRPr>
                    </a:p>
                  </a:txBody>
                  <a:tcPr marL="4775" marR="4775" marT="4775" marB="0" anchor="b">
                    <a:solidFill>
                      <a:srgbClr val="BEAFC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Descriptions</a:t>
                      </a:r>
                      <a:endParaRPr sz="800" b="1" i="0" u="none" strike="noStrike" cap="none" dirty="0">
                        <a:solidFill>
                          <a:srgbClr val="FFFFFF"/>
                        </a:solidFill>
                        <a:latin typeface="Calibri"/>
                        <a:ea typeface="Calibri"/>
                        <a:cs typeface="Calibri"/>
                        <a:sym typeface="Calibri"/>
                      </a:endParaRPr>
                    </a:p>
                  </a:txBody>
                  <a:tcPr marL="4775" marR="4775" marT="4775" marB="0" anchor="b">
                    <a:solidFill>
                      <a:srgbClr val="BEAFCF"/>
                    </a:solidFill>
                  </a:tcPr>
                </a:tc>
                <a:extLst>
                  <a:ext uri="{0D108BD9-81ED-4DB2-BD59-A6C34878D82A}">
                    <a16:rowId xmlns:a16="http://schemas.microsoft.com/office/drawing/2014/main" val="10000"/>
                  </a:ext>
                </a:extLst>
              </a:tr>
              <a:tr h="256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Data Variables</a:t>
                      </a:r>
                      <a:endParaRPr sz="800" b="0" i="0" u="none" strike="noStrike" cap="none" dirty="0">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from 97,000 cancer patients, including 217 </a:t>
                      </a:r>
                      <a:r>
                        <a:rPr lang="en-US" sz="800" u="none" strike="noStrike" cap="none" dirty="0" err="1"/>
                        <a:t>tMN</a:t>
                      </a:r>
                      <a:r>
                        <a:rPr lang="en-US" sz="800" u="none" strike="noStrike" cap="none" dirty="0"/>
                        <a:t> patients</a:t>
                      </a:r>
                      <a:endParaRPr sz="800" b="0" i="0" u="none" strike="noStrike" cap="none" dirty="0">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1"/>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Data Size</a:t>
                      </a:r>
                      <a:endParaRPr sz="800" b="0" i="0" u="none" strike="noStrike" cap="none">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million records after cleaning duplicates</a:t>
                      </a:r>
                      <a:endParaRPr sz="800" b="0" i="0" u="none" strike="noStrike" cap="none" dirty="0">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2"/>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Data Type</a:t>
                      </a:r>
                      <a:endParaRPr sz="800" b="0" i="0" u="none" strike="noStrike" cap="none" dirty="0">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Time-based numerical data, categorical data</a:t>
                      </a:r>
                      <a:endParaRPr sz="800" b="0" i="0" u="none" strike="noStrike" cap="none" dirty="0">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3"/>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Arial"/>
                          <a:ea typeface="Arial"/>
                          <a:cs typeface="Arial"/>
                          <a:sym typeface="Arial"/>
                        </a:rPr>
                        <a:t>Target</a:t>
                      </a:r>
                      <a:endParaRPr sz="8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19 categories </a:t>
                      </a:r>
                      <a:r>
                        <a:rPr lang="en-US" sz="800" b="0" i="0" u="none" strike="noStrike" cap="none" dirty="0"/>
                        <a:t>hematological parameters</a:t>
                      </a:r>
                      <a:endParaRPr sz="800" u="none" strike="noStrike" cap="none" dirty="0"/>
                    </a:p>
                  </a:txBody>
                  <a:tcPr marL="4775" marR="4775" marT="4775" marB="0" anchor="b"/>
                </a:tc>
                <a:extLst>
                  <a:ext uri="{0D108BD9-81ED-4DB2-BD59-A6C34878D82A}">
                    <a16:rowId xmlns:a16="http://schemas.microsoft.com/office/drawing/2014/main" val="10004"/>
                  </a:ext>
                </a:extLst>
              </a:tr>
            </a:tbl>
          </a:graphicData>
        </a:graphic>
      </p:graphicFrame>
      <p:grpSp>
        <p:nvGrpSpPr>
          <p:cNvPr id="1040" name="Google Shape;1040;p47">
            <a:extLst>
              <a:ext uri="{FF2B5EF4-FFF2-40B4-BE49-F238E27FC236}">
                <a16:creationId xmlns:a16="http://schemas.microsoft.com/office/drawing/2014/main" id="{44C24586-F704-0E91-27C6-1D023BC10AA5}"/>
              </a:ext>
            </a:extLst>
          </p:cNvPr>
          <p:cNvGrpSpPr/>
          <p:nvPr/>
        </p:nvGrpSpPr>
        <p:grpSpPr>
          <a:xfrm>
            <a:off x="2366257" y="669351"/>
            <a:ext cx="6152392" cy="533334"/>
            <a:chOff x="477" y="518163"/>
            <a:chExt cx="6152392" cy="533334"/>
          </a:xfrm>
        </p:grpSpPr>
        <p:sp>
          <p:nvSpPr>
            <p:cNvPr id="1041" name="Google Shape;1041;p47">
              <a:extLst>
                <a:ext uri="{FF2B5EF4-FFF2-40B4-BE49-F238E27FC236}">
                  <a16:creationId xmlns:a16="http://schemas.microsoft.com/office/drawing/2014/main" id="{F1346412-31E8-5E74-51CA-27290339BF65}"/>
                </a:ext>
              </a:extLst>
            </p:cNvPr>
            <p:cNvSpPr/>
            <p:nvPr/>
          </p:nvSpPr>
          <p:spPr>
            <a:xfrm>
              <a:off x="477"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7">
              <a:extLst>
                <a:ext uri="{FF2B5EF4-FFF2-40B4-BE49-F238E27FC236}">
                  <a16:creationId xmlns:a16="http://schemas.microsoft.com/office/drawing/2014/main" id="{888E64C7-8EB2-E0EB-067B-842150E3E1EF}"/>
                </a:ext>
              </a:extLst>
            </p:cNvPr>
            <p:cNvSpPr/>
            <p:nvPr/>
          </p:nvSpPr>
          <p:spPr>
            <a:xfrm>
              <a:off x="112477" y="630163"/>
              <a:ext cx="309333" cy="30933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7">
              <a:extLst>
                <a:ext uri="{FF2B5EF4-FFF2-40B4-BE49-F238E27FC236}">
                  <a16:creationId xmlns:a16="http://schemas.microsoft.com/office/drawing/2014/main" id="{652E684E-3456-245A-04CE-8DD9A64A9877}"/>
                </a:ext>
              </a:extLst>
            </p:cNvPr>
            <p:cNvSpPr/>
            <p:nvPr/>
          </p:nvSpPr>
          <p:spPr>
            <a:xfrm>
              <a:off x="648097"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7">
              <a:extLst>
                <a:ext uri="{FF2B5EF4-FFF2-40B4-BE49-F238E27FC236}">
                  <a16:creationId xmlns:a16="http://schemas.microsoft.com/office/drawing/2014/main" id="{0F6D0BC1-EDFA-10B5-AD67-0191CA4024EA}"/>
                </a:ext>
              </a:extLst>
            </p:cNvPr>
            <p:cNvSpPr txBox="1"/>
            <p:nvPr/>
          </p:nvSpPr>
          <p:spPr>
            <a:xfrm>
              <a:off x="648097"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The dataset comprises 48,732,425 records capturing diverse hematological parameters across numerous patient encounters.</a:t>
              </a:r>
              <a:endParaRPr sz="1100" b="0" i="0" u="none" strike="noStrike" cap="none">
                <a:solidFill>
                  <a:schemeClr val="dk1"/>
                </a:solidFill>
                <a:latin typeface="Arial"/>
                <a:ea typeface="Arial"/>
                <a:cs typeface="Arial"/>
                <a:sym typeface="Arial"/>
              </a:endParaRPr>
            </a:p>
          </p:txBody>
        </p:sp>
        <p:sp>
          <p:nvSpPr>
            <p:cNvPr id="1045" name="Google Shape;1045;p47">
              <a:extLst>
                <a:ext uri="{FF2B5EF4-FFF2-40B4-BE49-F238E27FC236}">
                  <a16:creationId xmlns:a16="http://schemas.microsoft.com/office/drawing/2014/main" id="{00D7B59D-7298-F86B-8157-07301EAF781F}"/>
                </a:ext>
              </a:extLst>
            </p:cNvPr>
            <p:cNvSpPr/>
            <p:nvPr/>
          </p:nvSpPr>
          <p:spPr>
            <a:xfrm>
              <a:off x="2124290"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7">
              <a:extLst>
                <a:ext uri="{FF2B5EF4-FFF2-40B4-BE49-F238E27FC236}">
                  <a16:creationId xmlns:a16="http://schemas.microsoft.com/office/drawing/2014/main" id="{1D33EA2A-A26D-65C1-14CD-51A207A3ECB1}"/>
                </a:ext>
              </a:extLst>
            </p:cNvPr>
            <p:cNvSpPr/>
            <p:nvPr/>
          </p:nvSpPr>
          <p:spPr>
            <a:xfrm>
              <a:off x="2236290" y="630163"/>
              <a:ext cx="309333" cy="309333"/>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7">
              <a:extLst>
                <a:ext uri="{FF2B5EF4-FFF2-40B4-BE49-F238E27FC236}">
                  <a16:creationId xmlns:a16="http://schemas.microsoft.com/office/drawing/2014/main" id="{1D7795B1-84CA-704A-A0E2-F39ED3A78DA5}"/>
                </a:ext>
              </a:extLst>
            </p:cNvPr>
            <p:cNvSpPr/>
            <p:nvPr/>
          </p:nvSpPr>
          <p:spPr>
            <a:xfrm>
              <a:off x="2771911"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7">
              <a:extLst>
                <a:ext uri="{FF2B5EF4-FFF2-40B4-BE49-F238E27FC236}">
                  <a16:creationId xmlns:a16="http://schemas.microsoft.com/office/drawing/2014/main" id="{03CFC945-9449-0E50-6E65-4FF7CCF9E46A}"/>
                </a:ext>
              </a:extLst>
            </p:cNvPr>
            <p:cNvSpPr txBox="1"/>
            <p:nvPr/>
          </p:nvSpPr>
          <p:spPr>
            <a:xfrm>
              <a:off x="2771911"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Each record provides insight into a patient's health status based on hematological measurements during a specific encounter.</a:t>
              </a:r>
              <a:endParaRPr sz="1100" b="0" i="0" u="none" strike="noStrike" cap="none">
                <a:solidFill>
                  <a:schemeClr val="dk1"/>
                </a:solidFill>
                <a:latin typeface="Arial"/>
                <a:ea typeface="Arial"/>
                <a:cs typeface="Arial"/>
                <a:sym typeface="Arial"/>
              </a:endParaRPr>
            </a:p>
          </p:txBody>
        </p:sp>
        <p:sp>
          <p:nvSpPr>
            <p:cNvPr id="1049" name="Google Shape;1049;p47">
              <a:extLst>
                <a:ext uri="{FF2B5EF4-FFF2-40B4-BE49-F238E27FC236}">
                  <a16:creationId xmlns:a16="http://schemas.microsoft.com/office/drawing/2014/main" id="{25C03F52-68E0-9F78-6570-B9BBD5E33F53}"/>
                </a:ext>
              </a:extLst>
            </p:cNvPr>
            <p:cNvSpPr/>
            <p:nvPr/>
          </p:nvSpPr>
          <p:spPr>
            <a:xfrm>
              <a:off x="4248104"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7">
              <a:extLst>
                <a:ext uri="{FF2B5EF4-FFF2-40B4-BE49-F238E27FC236}">
                  <a16:creationId xmlns:a16="http://schemas.microsoft.com/office/drawing/2014/main" id="{A792B128-7858-B27C-80D1-80CC7B8223F8}"/>
                </a:ext>
              </a:extLst>
            </p:cNvPr>
            <p:cNvSpPr/>
            <p:nvPr/>
          </p:nvSpPr>
          <p:spPr>
            <a:xfrm>
              <a:off x="4360104" y="630163"/>
              <a:ext cx="309333" cy="309333"/>
            </a:xfrm>
            <a:prstGeom prst="rect">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7">
              <a:extLst>
                <a:ext uri="{FF2B5EF4-FFF2-40B4-BE49-F238E27FC236}">
                  <a16:creationId xmlns:a16="http://schemas.microsoft.com/office/drawing/2014/main" id="{369197CF-E25D-B898-3755-7BBEEEA83FF4}"/>
                </a:ext>
              </a:extLst>
            </p:cNvPr>
            <p:cNvSpPr/>
            <p:nvPr/>
          </p:nvSpPr>
          <p:spPr>
            <a:xfrm>
              <a:off x="4895724"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7">
              <a:extLst>
                <a:ext uri="{FF2B5EF4-FFF2-40B4-BE49-F238E27FC236}">
                  <a16:creationId xmlns:a16="http://schemas.microsoft.com/office/drawing/2014/main" id="{70656036-4456-0C36-8445-200F46AD9CDA}"/>
                </a:ext>
              </a:extLst>
            </p:cNvPr>
            <p:cNvSpPr txBox="1"/>
            <p:nvPr/>
          </p:nvSpPr>
          <p:spPr>
            <a:xfrm>
              <a:off x="4895724"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Time-based information allows for the exploration of how hematological parameters relate to the diagnosis date and the time intervals leading up to the diagnosis.</a:t>
              </a:r>
              <a:endParaRPr sz="11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73593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5"/>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GLM Model Result  (Improved)</a:t>
            </a:r>
            <a:endParaRPr/>
          </a:p>
        </p:txBody>
      </p:sp>
      <p:sp>
        <p:nvSpPr>
          <p:cNvPr id="482" name="Google Shape;482;p15"/>
          <p:cNvSpPr txBox="1">
            <a:spLocks noGrp="1"/>
          </p:cNvSpPr>
          <p:nvPr>
            <p:ph type="sldNum" idx="12"/>
          </p:nvPr>
        </p:nvSpPr>
        <p:spPr>
          <a:xfrm>
            <a:off x="399188" y="4762992"/>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40</a:t>
            </a:fld>
            <a:endParaRPr/>
          </a:p>
        </p:txBody>
      </p:sp>
      <p:pic>
        <p:nvPicPr>
          <p:cNvPr id="483" name="Google Shape;483;p15"/>
          <p:cNvPicPr preferRelativeResize="0"/>
          <p:nvPr/>
        </p:nvPicPr>
        <p:blipFill rotWithShape="1">
          <a:blip r:embed="rId3">
            <a:alphaModFix/>
          </a:blip>
          <a:srcRect/>
          <a:stretch/>
        </p:blipFill>
        <p:spPr>
          <a:xfrm>
            <a:off x="485775" y="2109878"/>
            <a:ext cx="3738430" cy="2236345"/>
          </a:xfrm>
          <a:prstGeom prst="rect">
            <a:avLst/>
          </a:prstGeom>
          <a:noFill/>
          <a:ln>
            <a:noFill/>
          </a:ln>
        </p:spPr>
      </p:pic>
      <p:pic>
        <p:nvPicPr>
          <p:cNvPr id="484" name="Google Shape;484;p15"/>
          <p:cNvPicPr preferRelativeResize="0"/>
          <p:nvPr/>
        </p:nvPicPr>
        <p:blipFill rotWithShape="1">
          <a:blip r:embed="rId4">
            <a:alphaModFix/>
          </a:blip>
          <a:srcRect/>
          <a:stretch/>
        </p:blipFill>
        <p:spPr>
          <a:xfrm>
            <a:off x="485775" y="947386"/>
            <a:ext cx="2131490" cy="1048109"/>
          </a:xfrm>
          <a:prstGeom prst="rect">
            <a:avLst/>
          </a:prstGeom>
          <a:noFill/>
          <a:ln>
            <a:noFill/>
          </a:ln>
        </p:spPr>
      </p:pic>
      <p:sp>
        <p:nvSpPr>
          <p:cNvPr id="485" name="Google Shape;485;p15"/>
          <p:cNvSpPr txBox="1"/>
          <p:nvPr/>
        </p:nvSpPr>
        <p:spPr>
          <a:xfrm>
            <a:off x="4572000" y="39445"/>
            <a:ext cx="4461478" cy="907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Remove features that shades a negative impact on model performance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INRBC</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NEUTROPHILABS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WBC</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HCT</a:t>
            </a:r>
            <a:endParaRPr sz="1400" b="0" i="0" u="none" strike="noStrike" cap="none">
              <a:solidFill>
                <a:srgbClr val="000000"/>
              </a:solidFill>
              <a:latin typeface="Arial"/>
              <a:ea typeface="Arial"/>
              <a:cs typeface="Arial"/>
              <a:sym typeface="Arial"/>
            </a:endParaRPr>
          </a:p>
        </p:txBody>
      </p:sp>
      <p:sp>
        <p:nvSpPr>
          <p:cNvPr id="486" name="Google Shape;486;p15"/>
          <p:cNvSpPr txBox="1"/>
          <p:nvPr/>
        </p:nvSpPr>
        <p:spPr>
          <a:xfrm>
            <a:off x="4572000" y="933451"/>
            <a:ext cx="3799093" cy="36810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Model interpretation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 Coefficients and factor influences weight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Positive X1 Effect: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If X1 represents a variable that is measured in units (e.g., MCV), then for each additional unit increase in X1​, the odds of the positive class occurring are e^1.4898 times higher.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Strength of Association: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The magnitude of the odds ratio can also indicate the strength of the association between X1 and the positive class.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An odds ratio greater than 1 suggests a positive association, while an odds ratio less than 1 suggests a negative association.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Direction of Impact: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The sign of the coefficient (β1) indicates the direction of the impact. A positive coefficient means that an increase in X1 is associated with an increase in the log-odds of the positive class.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6"/>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Result (Continue)</a:t>
            </a:r>
            <a:endParaRPr/>
          </a:p>
        </p:txBody>
      </p:sp>
      <p:sp>
        <p:nvSpPr>
          <p:cNvPr id="492" name="Google Shape;492;p16"/>
          <p:cNvSpPr txBox="1">
            <a:spLocks noGrp="1"/>
          </p:cNvSpPr>
          <p:nvPr>
            <p:ph type="body" idx="1"/>
          </p:nvPr>
        </p:nvSpPr>
        <p:spPr>
          <a:xfrm>
            <a:off x="485775" y="933451"/>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latin typeface="Arial"/>
                <a:ea typeface="Arial"/>
                <a:cs typeface="Arial"/>
                <a:sym typeface="Arial"/>
              </a:rPr>
              <a:t>1. Precision:</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The precision is the ratio of correctly predicted positive observations to the total predicted positives. A high precision indicates that when the model predicts a positive class, it is likely to be correct.</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2. Recall (Sensitivity or True Positive Rate): </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Recall is the ratio of correctly predicted positive observations to the total actual positives. A high recall for class 0 indicates that the model is good at identifying true positives for that class, while a low recall for class 1 suggests that the model misses many actual positives for that class.</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3. F1-Score:</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The F1-score is the weighted average of precision and recall. It is a balance between precision and recall. A high F1-score indicates a good balance between precision and recall.</a:t>
            </a:r>
            <a:endParaRPr/>
          </a:p>
          <a:p>
            <a:pPr marL="0" lvl="0" indent="0" algn="l" rtl="0">
              <a:lnSpc>
                <a:spcPct val="100000"/>
              </a:lnSpc>
              <a:spcBef>
                <a:spcPts val="1400"/>
              </a:spcBef>
              <a:spcAft>
                <a:spcPts val="0"/>
              </a:spcAft>
              <a:buClr>
                <a:schemeClr val="dk1"/>
              </a:buClr>
              <a:buSzPts val="1200"/>
              <a:buNone/>
            </a:pPr>
            <a:endParaRPr sz="1200">
              <a:latin typeface="Arial"/>
              <a:ea typeface="Arial"/>
              <a:cs typeface="Arial"/>
              <a:sym typeface="Arial"/>
            </a:endParaRPr>
          </a:p>
        </p:txBody>
      </p:sp>
      <p:sp>
        <p:nvSpPr>
          <p:cNvPr id="493" name="Google Shape;493;p16"/>
          <p:cNvSpPr txBox="1">
            <a:spLocks noGrp="1"/>
          </p:cNvSpPr>
          <p:nvPr>
            <p:ph type="body" idx="2"/>
          </p:nvPr>
        </p:nvSpPr>
        <p:spPr>
          <a:xfrm>
            <a:off x="4826854" y="933451"/>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latin typeface="Arial"/>
                <a:ea typeface="Arial"/>
                <a:cs typeface="Arial"/>
                <a:sym typeface="Arial"/>
              </a:rPr>
              <a:t>4. </a:t>
            </a:r>
            <a:r>
              <a:rPr lang="en-US" sz="1200" i="0">
                <a:latin typeface="Arial"/>
                <a:ea typeface="Arial"/>
                <a:cs typeface="Arial"/>
                <a:sym typeface="Arial"/>
              </a:rPr>
              <a:t>Accuracy:</a:t>
            </a:r>
            <a:endParaRPr sz="1200">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Overall accuracy is the ratio of correctly predicted observations to the total observations. In this case, the model accuracy indicating that it correctly predicts the class for  of the result percent of the samples.</a:t>
            </a:r>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5. Macro Avg:</a:t>
            </a:r>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The macro average calculates the metric independently for each class and then takes the unweighted average. In this case, it provides an average precision, recall, and F1-score across both classes.</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6. </a:t>
            </a:r>
            <a:r>
              <a:rPr lang="en-US" sz="1200" i="0">
                <a:latin typeface="Arial"/>
                <a:ea typeface="Arial"/>
                <a:cs typeface="Arial"/>
                <a:sym typeface="Arial"/>
              </a:rPr>
              <a:t>Weighted Avg:</a:t>
            </a:r>
            <a:endParaRPr sz="1200">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weighted average calculates the metric for each class and then takes the average, weighted by the number of samples in each class. It provides an overall average that gives more importance to the class with more samples.</a:t>
            </a:r>
            <a:endParaRPr/>
          </a:p>
        </p:txBody>
      </p:sp>
      <p:sp>
        <p:nvSpPr>
          <p:cNvPr id="494" name="Google Shape;494;p16"/>
          <p:cNvSpPr txBox="1">
            <a:spLocks noGrp="1"/>
          </p:cNvSpPr>
          <p:nvPr>
            <p:ph type="sldNum" idx="12"/>
          </p:nvPr>
        </p:nvSpPr>
        <p:spPr>
          <a:xfrm>
            <a:off x="414656" y="471298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7"/>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Result</a:t>
            </a:r>
            <a:endParaRPr/>
          </a:p>
        </p:txBody>
      </p:sp>
      <p:sp>
        <p:nvSpPr>
          <p:cNvPr id="501" name="Google Shape;501;p1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sp>
        <p:nvSpPr>
          <p:cNvPr id="502" name="Google Shape;502;p17"/>
          <p:cNvSpPr txBox="1"/>
          <p:nvPr/>
        </p:nvSpPr>
        <p:spPr>
          <a:xfrm>
            <a:off x="1135375" y="1087555"/>
            <a:ext cx="7770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11/9</a:t>
            </a:r>
            <a:endParaRPr sz="1400" b="0" i="0" u="none" strike="noStrike" cap="none">
              <a:solidFill>
                <a:srgbClr val="000000"/>
              </a:solidFill>
              <a:latin typeface="Arial"/>
              <a:ea typeface="Arial"/>
              <a:cs typeface="Arial"/>
              <a:sym typeface="Arial"/>
            </a:endParaRPr>
          </a:p>
        </p:txBody>
      </p:sp>
      <p:sp>
        <p:nvSpPr>
          <p:cNvPr id="503" name="Google Shape;503;p17"/>
          <p:cNvSpPr txBox="1"/>
          <p:nvPr/>
        </p:nvSpPr>
        <p:spPr>
          <a:xfrm>
            <a:off x="1090509" y="2727553"/>
            <a:ext cx="76964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11/16</a:t>
            </a:r>
            <a:endParaRPr sz="1400" b="0" i="0" u="none" strike="noStrike" cap="none" dirty="0">
              <a:solidFill>
                <a:srgbClr val="000000"/>
              </a:solidFill>
              <a:latin typeface="Arial"/>
              <a:ea typeface="Arial"/>
              <a:cs typeface="Arial"/>
              <a:sym typeface="Arial"/>
            </a:endParaRPr>
          </a:p>
        </p:txBody>
      </p:sp>
      <p:sp>
        <p:nvSpPr>
          <p:cNvPr id="504" name="Google Shape;504;p17"/>
          <p:cNvSpPr txBox="1"/>
          <p:nvPr/>
        </p:nvSpPr>
        <p:spPr>
          <a:xfrm>
            <a:off x="4645133" y="1103914"/>
            <a:ext cx="82036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11/21</a:t>
            </a:r>
            <a:endParaRPr sz="1400" b="0" i="0" u="none" strike="noStrike" cap="none" dirty="0">
              <a:solidFill>
                <a:srgbClr val="000000"/>
              </a:solidFill>
              <a:latin typeface="Arial"/>
              <a:ea typeface="Arial"/>
              <a:cs typeface="Arial"/>
              <a:sym typeface="Arial"/>
            </a:endParaRPr>
          </a:p>
        </p:txBody>
      </p:sp>
      <p:sp>
        <p:nvSpPr>
          <p:cNvPr id="505" name="Google Shape;505;p17"/>
          <p:cNvSpPr txBox="1"/>
          <p:nvPr/>
        </p:nvSpPr>
        <p:spPr>
          <a:xfrm>
            <a:off x="4645134" y="2724071"/>
            <a:ext cx="8203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11/26</a:t>
            </a:r>
            <a:endParaRPr sz="1400" b="0" i="0" u="none" strike="noStrike" cap="none">
              <a:solidFill>
                <a:srgbClr val="000000"/>
              </a:solidFill>
              <a:latin typeface="Arial"/>
              <a:ea typeface="Arial"/>
              <a:cs typeface="Arial"/>
              <a:sym typeface="Arial"/>
            </a:endParaRPr>
          </a:p>
        </p:txBody>
      </p:sp>
      <p:pic>
        <p:nvPicPr>
          <p:cNvPr id="506" name="Google Shape;506;p17"/>
          <p:cNvPicPr preferRelativeResize="0"/>
          <p:nvPr/>
        </p:nvPicPr>
        <p:blipFill rotWithShape="1">
          <a:blip r:embed="rId3">
            <a:alphaModFix/>
          </a:blip>
          <a:srcRect/>
          <a:stretch/>
        </p:blipFill>
        <p:spPr>
          <a:xfrm>
            <a:off x="4498868" y="3001069"/>
            <a:ext cx="3248622" cy="1007449"/>
          </a:xfrm>
          <a:prstGeom prst="rect">
            <a:avLst/>
          </a:prstGeom>
          <a:noFill/>
          <a:ln>
            <a:noFill/>
          </a:ln>
        </p:spPr>
      </p:pic>
      <p:pic>
        <p:nvPicPr>
          <p:cNvPr id="507" name="Google Shape;507;p17"/>
          <p:cNvPicPr preferRelativeResize="0"/>
          <p:nvPr/>
        </p:nvPicPr>
        <p:blipFill rotWithShape="1">
          <a:blip r:embed="rId4">
            <a:alphaModFix/>
          </a:blip>
          <a:srcRect/>
          <a:stretch/>
        </p:blipFill>
        <p:spPr>
          <a:xfrm>
            <a:off x="4572000" y="1435400"/>
            <a:ext cx="3175490" cy="984029"/>
          </a:xfrm>
          <a:prstGeom prst="rect">
            <a:avLst/>
          </a:prstGeom>
          <a:noFill/>
          <a:ln>
            <a:noFill/>
          </a:ln>
        </p:spPr>
      </p:pic>
      <p:pic>
        <p:nvPicPr>
          <p:cNvPr id="508" name="Google Shape;508;p17"/>
          <p:cNvPicPr preferRelativeResize="0"/>
          <p:nvPr/>
        </p:nvPicPr>
        <p:blipFill rotWithShape="1">
          <a:blip r:embed="rId5">
            <a:alphaModFix/>
          </a:blip>
          <a:srcRect/>
          <a:stretch/>
        </p:blipFill>
        <p:spPr>
          <a:xfrm>
            <a:off x="904535" y="1435400"/>
            <a:ext cx="3318054" cy="1005802"/>
          </a:xfrm>
          <a:prstGeom prst="rect">
            <a:avLst/>
          </a:prstGeom>
          <a:noFill/>
          <a:ln>
            <a:noFill/>
          </a:ln>
        </p:spPr>
      </p:pic>
      <p:pic>
        <p:nvPicPr>
          <p:cNvPr id="509" name="Google Shape;509;p17"/>
          <p:cNvPicPr preferRelativeResize="0"/>
          <p:nvPr/>
        </p:nvPicPr>
        <p:blipFill rotWithShape="1">
          <a:blip r:embed="rId6">
            <a:alphaModFix/>
          </a:blip>
          <a:srcRect/>
          <a:stretch/>
        </p:blipFill>
        <p:spPr>
          <a:xfrm>
            <a:off x="947321" y="3010290"/>
            <a:ext cx="3275268" cy="99822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ad1409bac1_0_2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LR</a:t>
            </a:r>
            <a:endParaRPr/>
          </a:p>
        </p:txBody>
      </p:sp>
      <p:sp>
        <p:nvSpPr>
          <p:cNvPr id="516" name="Google Shape;516;g2ad1409bac1_0_22"/>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~70%</a:t>
            </a:r>
            <a:endParaRPr/>
          </a:p>
        </p:txBody>
      </p:sp>
      <p:sp>
        <p:nvSpPr>
          <p:cNvPr id="517" name="Google Shape;517;g2ad1409bac1_0_2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43</a:t>
            </a:fld>
            <a:endParaRPr/>
          </a:p>
        </p:txBody>
      </p:sp>
      <p:pic>
        <p:nvPicPr>
          <p:cNvPr id="518" name="Google Shape;518;g2ad1409bac1_0_22"/>
          <p:cNvPicPr preferRelativeResize="0"/>
          <p:nvPr/>
        </p:nvPicPr>
        <p:blipFill rotWithShape="1">
          <a:blip r:embed="rId3">
            <a:alphaModFix/>
          </a:blip>
          <a:srcRect/>
          <a:stretch/>
        </p:blipFill>
        <p:spPr>
          <a:xfrm>
            <a:off x="546100" y="1017024"/>
            <a:ext cx="2645228" cy="1149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2ad1409bac1_0_30"/>
          <p:cNvSpPr txBox="1">
            <a:spLocks noGrp="1"/>
          </p:cNvSpPr>
          <p:nvPr>
            <p:ph type="title"/>
          </p:nvPr>
        </p:nvSpPr>
        <p:spPr>
          <a:xfrm>
            <a:off x="472350" y="4430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lr - Feature Importance</a:t>
            </a:r>
            <a:endParaRPr/>
          </a:p>
        </p:txBody>
      </p:sp>
      <p:sp>
        <p:nvSpPr>
          <p:cNvPr id="525" name="Google Shape;525;g2ad1409bac1_0_30"/>
          <p:cNvSpPr txBox="1">
            <a:spLocks noGrp="1"/>
          </p:cNvSpPr>
          <p:nvPr>
            <p:ph type="body" idx="1"/>
          </p:nvPr>
        </p:nvSpPr>
        <p:spPr>
          <a:xfrm>
            <a:off x="5439700" y="1207375"/>
            <a:ext cx="34641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200"/>
              <a:t>Most significant factors:</a:t>
            </a:r>
            <a:endParaRPr sz="1200"/>
          </a:p>
          <a:p>
            <a:pPr marL="457200" lvl="0" indent="-304800" algn="l" rtl="0">
              <a:lnSpc>
                <a:spcPct val="100000"/>
              </a:lnSpc>
              <a:spcBef>
                <a:spcPts val="1400"/>
              </a:spcBef>
              <a:spcAft>
                <a:spcPts val="0"/>
              </a:spcAft>
              <a:buSzPts val="1200"/>
              <a:buChar char="●"/>
            </a:pPr>
            <a:r>
              <a:rPr lang="en-US" sz="1200"/>
              <a:t>The foremost factor, MCV-1, bears a weight five times greater than the third most important factor. It has the most substantial influence on the final outcome.</a:t>
            </a:r>
            <a:endParaRPr sz="1200"/>
          </a:p>
          <a:p>
            <a:pPr marL="0" lvl="0" indent="0" algn="l" rtl="0">
              <a:lnSpc>
                <a:spcPct val="100000"/>
              </a:lnSpc>
              <a:spcBef>
                <a:spcPts val="100"/>
              </a:spcBef>
              <a:spcAft>
                <a:spcPts val="0"/>
              </a:spcAft>
              <a:buSzPts val="1800"/>
              <a:buNone/>
            </a:pPr>
            <a:endParaRPr sz="1200"/>
          </a:p>
          <a:p>
            <a:pPr marL="457200" lvl="0" indent="-304800" algn="l" rtl="0">
              <a:lnSpc>
                <a:spcPct val="100000"/>
              </a:lnSpc>
              <a:spcBef>
                <a:spcPts val="1400"/>
              </a:spcBef>
              <a:spcAft>
                <a:spcPts val="0"/>
              </a:spcAft>
              <a:buSzPts val="1200"/>
              <a:buChar char="●"/>
            </a:pPr>
            <a:r>
              <a:rPr lang="en-US" sz="1200"/>
              <a:t>HGB -1 is the second-best influencing factor</a:t>
            </a:r>
            <a:endParaRPr sz="1200"/>
          </a:p>
          <a:p>
            <a:pPr marL="0" lvl="0" indent="0" algn="l" rtl="0">
              <a:lnSpc>
                <a:spcPct val="100000"/>
              </a:lnSpc>
              <a:spcBef>
                <a:spcPts val="1400"/>
              </a:spcBef>
              <a:spcAft>
                <a:spcPts val="0"/>
              </a:spcAft>
              <a:buSzPts val="1800"/>
              <a:buNone/>
            </a:pPr>
            <a:endParaRPr sz="1200"/>
          </a:p>
        </p:txBody>
      </p:sp>
      <p:sp>
        <p:nvSpPr>
          <p:cNvPr id="526" name="Google Shape;526;g2ad1409bac1_0_3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44</a:t>
            </a:fld>
            <a:endParaRPr/>
          </a:p>
        </p:txBody>
      </p:sp>
      <p:pic>
        <p:nvPicPr>
          <p:cNvPr id="527" name="Google Shape;527;g2ad1409bac1_0_30"/>
          <p:cNvPicPr preferRelativeResize="0"/>
          <p:nvPr/>
        </p:nvPicPr>
        <p:blipFill rotWithShape="1">
          <a:blip r:embed="rId3">
            <a:alphaModFix/>
          </a:blip>
          <a:srcRect/>
          <a:stretch/>
        </p:blipFill>
        <p:spPr>
          <a:xfrm>
            <a:off x="409575" y="1207375"/>
            <a:ext cx="4888626" cy="25251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a831a7ef0f_1_25"/>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a:t>
            </a:r>
            <a:endParaRPr/>
          </a:p>
        </p:txBody>
      </p:sp>
      <p:sp>
        <p:nvSpPr>
          <p:cNvPr id="534" name="Google Shape;534;g2a831a7ef0f_1_25"/>
          <p:cNvSpPr txBox="1">
            <a:spLocks noGrp="1"/>
          </p:cNvSpPr>
          <p:nvPr>
            <p:ph type="body" idx="2"/>
          </p:nvPr>
        </p:nvSpPr>
        <p:spPr>
          <a:xfrm>
            <a:off x="5116400" y="1018550"/>
            <a:ext cx="3616200" cy="3483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features make more sense than rf</a:t>
            </a:r>
            <a:endParaRPr/>
          </a:p>
          <a:p>
            <a:pPr marL="0" lvl="0" indent="0" algn="l" rtl="0">
              <a:lnSpc>
                <a:spcPct val="100000"/>
              </a:lnSpc>
              <a:spcBef>
                <a:spcPts val="1400"/>
              </a:spcBef>
              <a:spcAft>
                <a:spcPts val="0"/>
              </a:spcAft>
              <a:buSzPts val="1800"/>
              <a:buNone/>
            </a:pPr>
            <a:r>
              <a:rPr lang="en-US"/>
              <a:t>MCV and MCH, more meaningful features taking the weights.</a:t>
            </a:r>
            <a:endParaRPr/>
          </a:p>
          <a:p>
            <a:pPr marL="0" lvl="0" indent="0" algn="l" rtl="0">
              <a:lnSpc>
                <a:spcPct val="100000"/>
              </a:lnSpc>
              <a:spcBef>
                <a:spcPts val="1400"/>
              </a:spcBef>
              <a:spcAft>
                <a:spcPts val="0"/>
              </a:spcAft>
              <a:buSzPts val="1800"/>
              <a:buNone/>
            </a:pPr>
            <a:r>
              <a:rPr lang="en-US"/>
              <a:t>HGB going down</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endParaRPr/>
          </a:p>
        </p:txBody>
      </p:sp>
      <p:sp>
        <p:nvSpPr>
          <p:cNvPr id="535" name="Google Shape;535;g2a831a7ef0f_1_2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45</a:t>
            </a:fld>
            <a:endParaRPr/>
          </a:p>
        </p:txBody>
      </p:sp>
      <p:pic>
        <p:nvPicPr>
          <p:cNvPr id="536" name="Google Shape;536;g2a831a7ef0f_1_25"/>
          <p:cNvPicPr preferRelativeResize="0"/>
          <p:nvPr/>
        </p:nvPicPr>
        <p:blipFill rotWithShape="1">
          <a:blip r:embed="rId3">
            <a:alphaModFix/>
          </a:blip>
          <a:srcRect/>
          <a:stretch/>
        </p:blipFill>
        <p:spPr>
          <a:xfrm>
            <a:off x="485775" y="1069175"/>
            <a:ext cx="4525375" cy="3219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2ad1622d973_0_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a:t>
            </a:r>
            <a:endParaRPr/>
          </a:p>
        </p:txBody>
      </p:sp>
      <p:sp>
        <p:nvSpPr>
          <p:cNvPr id="543" name="Google Shape;543;g2ad1622d973_0_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~80-90%</a:t>
            </a:r>
            <a:endParaRPr/>
          </a:p>
        </p:txBody>
      </p:sp>
      <p:sp>
        <p:nvSpPr>
          <p:cNvPr id="544" name="Google Shape;544;g2ad1622d973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46</a:t>
            </a:fld>
            <a:endParaRPr/>
          </a:p>
        </p:txBody>
      </p:sp>
      <p:pic>
        <p:nvPicPr>
          <p:cNvPr id="545" name="Google Shape;545;g2ad1622d973_0_0"/>
          <p:cNvPicPr preferRelativeResize="0"/>
          <p:nvPr/>
        </p:nvPicPr>
        <p:blipFill rotWithShape="1">
          <a:blip r:embed="rId3">
            <a:alphaModFix/>
          </a:blip>
          <a:srcRect/>
          <a:stretch/>
        </p:blipFill>
        <p:spPr>
          <a:xfrm>
            <a:off x="485775" y="1064250"/>
            <a:ext cx="3164600" cy="1260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2ad1409bac1_0_9"/>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a:t>
            </a:r>
            <a:endParaRPr/>
          </a:p>
        </p:txBody>
      </p:sp>
      <p:sp>
        <p:nvSpPr>
          <p:cNvPr id="552" name="Google Shape;552;g2ad1409bac1_0_9"/>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sensitivity-specificity</a:t>
            </a:r>
            <a:endParaRPr/>
          </a:p>
        </p:txBody>
      </p:sp>
      <p:sp>
        <p:nvSpPr>
          <p:cNvPr id="553" name="Google Shape;553;g2ad1409bac1_0_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47</a:t>
            </a:fld>
            <a:endParaRPr/>
          </a:p>
        </p:txBody>
      </p:sp>
      <p:pic>
        <p:nvPicPr>
          <p:cNvPr id="554" name="Google Shape;554;g2ad1409bac1_0_9"/>
          <p:cNvPicPr preferRelativeResize="0"/>
          <p:nvPr/>
        </p:nvPicPr>
        <p:blipFill rotWithShape="1">
          <a:blip r:embed="rId3">
            <a:alphaModFix/>
          </a:blip>
          <a:srcRect/>
          <a:stretch/>
        </p:blipFill>
        <p:spPr>
          <a:xfrm>
            <a:off x="820026" y="1738325"/>
            <a:ext cx="3104697" cy="2053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ad1409bac1_0_4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auc-roc</a:t>
            </a:r>
            <a:endParaRPr/>
          </a:p>
        </p:txBody>
      </p:sp>
      <p:sp>
        <p:nvSpPr>
          <p:cNvPr id="561" name="Google Shape;561;g2ad1409bac1_0_42"/>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562" name="Google Shape;562;g2ad1409bac1_0_4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48</a:t>
            </a:fld>
            <a:endParaRPr/>
          </a:p>
        </p:txBody>
      </p:sp>
      <p:pic>
        <p:nvPicPr>
          <p:cNvPr id="563" name="Google Shape;563;g2ad1409bac1_0_42"/>
          <p:cNvPicPr preferRelativeResize="0"/>
          <p:nvPr/>
        </p:nvPicPr>
        <p:blipFill rotWithShape="1">
          <a:blip r:embed="rId3">
            <a:alphaModFix/>
          </a:blip>
          <a:srcRect/>
          <a:stretch/>
        </p:blipFill>
        <p:spPr>
          <a:xfrm>
            <a:off x="744350" y="1611400"/>
            <a:ext cx="2746374" cy="2053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a884525846_0_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570" name="Google Shape;570;g2a884525846_0_0"/>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add on background for article comparisons</a:t>
            </a:r>
            <a:endParaRPr/>
          </a:p>
          <a:p>
            <a:pPr marL="0" lvl="0" indent="0" algn="l" rtl="0">
              <a:lnSpc>
                <a:spcPct val="100000"/>
              </a:lnSpc>
              <a:spcBef>
                <a:spcPts val="1400"/>
              </a:spcBef>
              <a:spcAft>
                <a:spcPts val="0"/>
              </a:spcAft>
              <a:buSzPts val="1800"/>
              <a:buNone/>
            </a:pPr>
            <a:r>
              <a:rPr lang="en-US"/>
              <a:t>expense decrease</a:t>
            </a:r>
            <a:endParaRPr/>
          </a:p>
          <a:p>
            <a:pPr marL="0" lvl="0" indent="0" algn="l" rtl="0">
              <a:lnSpc>
                <a:spcPct val="100000"/>
              </a:lnSpc>
              <a:spcBef>
                <a:spcPts val="1400"/>
              </a:spcBef>
              <a:spcAft>
                <a:spcPts val="0"/>
              </a:spcAft>
              <a:buSzPts val="1800"/>
              <a:buNone/>
            </a:pPr>
            <a:endParaRPr/>
          </a:p>
        </p:txBody>
      </p:sp>
      <p:sp>
        <p:nvSpPr>
          <p:cNvPr id="571" name="Google Shape;571;g2a884525846_0_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572" name="Google Shape;572;g2a884525846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DC7A2CFD-BA17-D25C-E495-F1DC26B82B30}"/>
            </a:ext>
          </a:extLst>
        </p:cNvPr>
        <p:cNvGrpSpPr/>
        <p:nvPr/>
      </p:nvGrpSpPr>
      <p:grpSpPr>
        <a:xfrm>
          <a:off x="0" y="0"/>
          <a:ext cx="0" cy="0"/>
          <a:chOff x="0" y="0"/>
          <a:chExt cx="0" cy="0"/>
        </a:xfrm>
      </p:grpSpPr>
      <p:sp>
        <p:nvSpPr>
          <p:cNvPr id="1057" name="Google Shape;1057;p48">
            <a:extLst>
              <a:ext uri="{FF2B5EF4-FFF2-40B4-BE49-F238E27FC236}">
                <a16:creationId xmlns:a16="http://schemas.microsoft.com/office/drawing/2014/main" id="{3D694F0D-9274-7F68-3189-17D05B80BA32}"/>
              </a:ext>
            </a:extLst>
          </p:cNvPr>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Pre-Data Processing</a:t>
            </a:r>
            <a:endParaRPr/>
          </a:p>
        </p:txBody>
      </p:sp>
      <p:grpSp>
        <p:nvGrpSpPr>
          <p:cNvPr id="1058" name="Google Shape;1058;p48">
            <a:extLst>
              <a:ext uri="{FF2B5EF4-FFF2-40B4-BE49-F238E27FC236}">
                <a16:creationId xmlns:a16="http://schemas.microsoft.com/office/drawing/2014/main" id="{8B80A504-7D3A-C132-E19B-8DA8D043E010}"/>
              </a:ext>
            </a:extLst>
          </p:cNvPr>
          <p:cNvGrpSpPr/>
          <p:nvPr/>
        </p:nvGrpSpPr>
        <p:grpSpPr>
          <a:xfrm>
            <a:off x="4856072" y="857713"/>
            <a:ext cx="3977640" cy="3590111"/>
            <a:chOff x="0" y="-108299"/>
            <a:chExt cx="3977640" cy="3590111"/>
          </a:xfrm>
        </p:grpSpPr>
        <p:sp>
          <p:nvSpPr>
            <p:cNvPr id="1059" name="Google Shape;1059;p48">
              <a:extLst>
                <a:ext uri="{FF2B5EF4-FFF2-40B4-BE49-F238E27FC236}">
                  <a16:creationId xmlns:a16="http://schemas.microsoft.com/office/drawing/2014/main" id="{B4A9211E-B192-EB3B-6EFD-3C2AD26381F0}"/>
                </a:ext>
              </a:extLst>
            </p:cNvPr>
            <p:cNvSpPr/>
            <p:nvPr/>
          </p:nvSpPr>
          <p:spPr>
            <a:xfrm>
              <a:off x="0" y="3146"/>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8">
              <a:extLst>
                <a:ext uri="{FF2B5EF4-FFF2-40B4-BE49-F238E27FC236}">
                  <a16:creationId xmlns:a16="http://schemas.microsoft.com/office/drawing/2014/main" id="{C249DDFA-5A1A-559F-88A8-DEB4D6A7BD1B}"/>
                </a:ext>
              </a:extLst>
            </p:cNvPr>
            <p:cNvSpPr/>
            <p:nvPr/>
          </p:nvSpPr>
          <p:spPr>
            <a:xfrm>
              <a:off x="154112" y="117775"/>
              <a:ext cx="280477" cy="280203"/>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8">
              <a:extLst>
                <a:ext uri="{FF2B5EF4-FFF2-40B4-BE49-F238E27FC236}">
                  <a16:creationId xmlns:a16="http://schemas.microsoft.com/office/drawing/2014/main" id="{AD4D2012-140F-CE0C-1311-6E3A30E377E9}"/>
                </a:ext>
              </a:extLst>
            </p:cNvPr>
            <p:cNvSpPr/>
            <p:nvPr/>
          </p:nvSpPr>
          <p:spPr>
            <a:xfrm>
              <a:off x="588701" y="3146"/>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8">
              <a:extLst>
                <a:ext uri="{FF2B5EF4-FFF2-40B4-BE49-F238E27FC236}">
                  <a16:creationId xmlns:a16="http://schemas.microsoft.com/office/drawing/2014/main" id="{E5058CED-84F9-0C50-2D1C-48AE4F38077F}"/>
                </a:ext>
              </a:extLst>
            </p:cNvPr>
            <p:cNvSpPr txBox="1"/>
            <p:nvPr/>
          </p:nvSpPr>
          <p:spPr>
            <a:xfrm>
              <a:off x="588698" y="-108299"/>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Multi-layer filtering to get </a:t>
              </a:r>
              <a:r>
                <a:rPr lang="en-US" sz="1400" b="0" i="0" u="none" strike="noStrike" cap="none" dirty="0" err="1">
                  <a:solidFill>
                    <a:schemeClr val="dk1"/>
                  </a:solidFill>
                  <a:latin typeface="Arial"/>
                  <a:ea typeface="Arial"/>
                  <a:cs typeface="Arial"/>
                  <a:sym typeface="Arial"/>
                </a:rPr>
                <a:t>tMN</a:t>
              </a:r>
              <a:r>
                <a:rPr lang="en-US" sz="1400" b="0" i="0" u="none" strike="noStrike" cap="none" dirty="0">
                  <a:solidFill>
                    <a:schemeClr val="dk1"/>
                  </a:solidFill>
                  <a:latin typeface="Arial"/>
                  <a:ea typeface="Arial"/>
                  <a:cs typeface="Arial"/>
                  <a:sym typeface="Arial"/>
                </a:rPr>
                <a:t> patients.</a:t>
              </a:r>
              <a:endParaRPr sz="1400" b="0" i="0" u="none" strike="noStrike" cap="none" dirty="0">
                <a:solidFill>
                  <a:schemeClr val="dk1"/>
                </a:solidFill>
                <a:latin typeface="Arial"/>
                <a:ea typeface="Arial"/>
                <a:cs typeface="Arial"/>
                <a:sym typeface="Arial"/>
              </a:endParaRPr>
            </a:p>
          </p:txBody>
        </p:sp>
        <p:sp>
          <p:nvSpPr>
            <p:cNvPr id="1063" name="Google Shape;1063;p48">
              <a:extLst>
                <a:ext uri="{FF2B5EF4-FFF2-40B4-BE49-F238E27FC236}">
                  <a16:creationId xmlns:a16="http://schemas.microsoft.com/office/drawing/2014/main" id="{AAE2F89B-3C41-A346-4368-1842BF1D1FD2}"/>
                </a:ext>
              </a:extLst>
            </p:cNvPr>
            <p:cNvSpPr/>
            <p:nvPr/>
          </p:nvSpPr>
          <p:spPr>
            <a:xfrm>
              <a:off x="0" y="810099"/>
              <a:ext cx="3977640" cy="687153"/>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8">
              <a:extLst>
                <a:ext uri="{FF2B5EF4-FFF2-40B4-BE49-F238E27FC236}">
                  <a16:creationId xmlns:a16="http://schemas.microsoft.com/office/drawing/2014/main" id="{0278C2A8-8C59-3C62-563F-697605D94F09}"/>
                </a:ext>
              </a:extLst>
            </p:cNvPr>
            <p:cNvSpPr/>
            <p:nvPr/>
          </p:nvSpPr>
          <p:spPr>
            <a:xfrm>
              <a:off x="154112" y="924728"/>
              <a:ext cx="280477" cy="280203"/>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8">
              <a:extLst>
                <a:ext uri="{FF2B5EF4-FFF2-40B4-BE49-F238E27FC236}">
                  <a16:creationId xmlns:a16="http://schemas.microsoft.com/office/drawing/2014/main" id="{726EE809-E1ED-3324-1B3F-85DF65FAE4FA}"/>
                </a:ext>
              </a:extLst>
            </p:cNvPr>
            <p:cNvSpPr/>
            <p:nvPr/>
          </p:nvSpPr>
          <p:spPr>
            <a:xfrm>
              <a:off x="588701" y="918585"/>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8">
              <a:extLst>
                <a:ext uri="{FF2B5EF4-FFF2-40B4-BE49-F238E27FC236}">
                  <a16:creationId xmlns:a16="http://schemas.microsoft.com/office/drawing/2014/main" id="{8A5AAD7E-E6BB-AB3B-BF3E-B9E742050191}"/>
                </a:ext>
              </a:extLst>
            </p:cNvPr>
            <p:cNvSpPr txBox="1"/>
            <p:nvPr/>
          </p:nvSpPr>
          <p:spPr>
            <a:xfrm>
              <a:off x="588701" y="794601"/>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No classification of </a:t>
              </a:r>
              <a:r>
                <a:rPr lang="en-US" sz="1400" b="0" i="0" u="none" strike="noStrike" cap="none" dirty="0" err="1">
                  <a:solidFill>
                    <a:schemeClr val="dk1"/>
                  </a:solidFill>
                  <a:latin typeface="Arial"/>
                  <a:ea typeface="Arial"/>
                  <a:cs typeface="Arial"/>
                  <a:sym typeface="Arial"/>
                </a:rPr>
                <a:t>tMN</a:t>
              </a:r>
              <a:r>
                <a:rPr lang="en-US" sz="1400" b="0" i="0" u="none" strike="noStrike" cap="none" dirty="0">
                  <a:solidFill>
                    <a:schemeClr val="dk1"/>
                  </a:solidFill>
                  <a:latin typeface="Arial"/>
                  <a:ea typeface="Arial"/>
                  <a:cs typeface="Arial"/>
                  <a:sym typeface="Arial"/>
                </a:rPr>
                <a:t> patients. Filtering out based on conditional filtering on 514600 diagnosis records.</a:t>
              </a:r>
              <a:endParaRPr sz="1400" b="0" i="0" u="none" strike="noStrike" cap="none" dirty="0">
                <a:solidFill>
                  <a:schemeClr val="dk1"/>
                </a:solidFill>
                <a:latin typeface="Arial"/>
                <a:ea typeface="Arial"/>
                <a:cs typeface="Arial"/>
                <a:sym typeface="Arial"/>
              </a:endParaRPr>
            </a:p>
          </p:txBody>
        </p:sp>
        <p:sp>
          <p:nvSpPr>
            <p:cNvPr id="1067" name="Google Shape;1067;p48">
              <a:extLst>
                <a:ext uri="{FF2B5EF4-FFF2-40B4-BE49-F238E27FC236}">
                  <a16:creationId xmlns:a16="http://schemas.microsoft.com/office/drawing/2014/main" id="{04DD4F36-A13F-6F5E-CFB2-B9B9DEE5A5F4}"/>
                </a:ext>
              </a:extLst>
            </p:cNvPr>
            <p:cNvSpPr/>
            <p:nvPr/>
          </p:nvSpPr>
          <p:spPr>
            <a:xfrm>
              <a:off x="0" y="1834023"/>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8">
              <a:extLst>
                <a:ext uri="{FF2B5EF4-FFF2-40B4-BE49-F238E27FC236}">
                  <a16:creationId xmlns:a16="http://schemas.microsoft.com/office/drawing/2014/main" id="{B472D1DA-C616-C0E4-FD49-B18FD958BB2F}"/>
                </a:ext>
              </a:extLst>
            </p:cNvPr>
            <p:cNvSpPr/>
            <p:nvPr/>
          </p:nvSpPr>
          <p:spPr>
            <a:xfrm>
              <a:off x="154112" y="1948652"/>
              <a:ext cx="280477" cy="28020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8">
              <a:extLst>
                <a:ext uri="{FF2B5EF4-FFF2-40B4-BE49-F238E27FC236}">
                  <a16:creationId xmlns:a16="http://schemas.microsoft.com/office/drawing/2014/main" id="{66199810-8C91-DE0C-717F-396BF6ADBE06}"/>
                </a:ext>
              </a:extLst>
            </p:cNvPr>
            <p:cNvSpPr/>
            <p:nvPr/>
          </p:nvSpPr>
          <p:spPr>
            <a:xfrm>
              <a:off x="588701" y="1834023"/>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8">
              <a:extLst>
                <a:ext uri="{FF2B5EF4-FFF2-40B4-BE49-F238E27FC236}">
                  <a16:creationId xmlns:a16="http://schemas.microsoft.com/office/drawing/2014/main" id="{E106A31F-C349-7B28-6CB0-1801B5235F49}"/>
                </a:ext>
              </a:extLst>
            </p:cNvPr>
            <p:cNvSpPr txBox="1"/>
            <p:nvPr/>
          </p:nvSpPr>
          <p:spPr>
            <a:xfrm>
              <a:off x="588700" y="1722578"/>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Filtering 217 </a:t>
              </a:r>
              <a:r>
                <a:rPr lang="en-US" dirty="0">
                  <a:solidFill>
                    <a:schemeClr val="dk1"/>
                  </a:solidFill>
                </a:rPr>
                <a:t>out of 97,000 patients</a:t>
              </a:r>
              <a:endParaRPr sz="1400" b="0" i="0" u="none" strike="noStrike" cap="none" dirty="0">
                <a:solidFill>
                  <a:schemeClr val="dk1"/>
                </a:solidFill>
                <a:latin typeface="Arial"/>
                <a:ea typeface="Arial"/>
                <a:cs typeface="Arial"/>
                <a:sym typeface="Arial"/>
              </a:endParaRPr>
            </a:p>
          </p:txBody>
        </p:sp>
        <p:sp>
          <p:nvSpPr>
            <p:cNvPr id="1071" name="Google Shape;1071;p48">
              <a:extLst>
                <a:ext uri="{FF2B5EF4-FFF2-40B4-BE49-F238E27FC236}">
                  <a16:creationId xmlns:a16="http://schemas.microsoft.com/office/drawing/2014/main" id="{31DA4776-1016-0EF6-9835-9C26BD429B90}"/>
                </a:ext>
              </a:extLst>
            </p:cNvPr>
            <p:cNvSpPr/>
            <p:nvPr/>
          </p:nvSpPr>
          <p:spPr>
            <a:xfrm>
              <a:off x="0" y="2749462"/>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8">
              <a:extLst>
                <a:ext uri="{FF2B5EF4-FFF2-40B4-BE49-F238E27FC236}">
                  <a16:creationId xmlns:a16="http://schemas.microsoft.com/office/drawing/2014/main" id="{C575719C-E0B2-507B-5B16-3D53377FC797}"/>
                </a:ext>
              </a:extLst>
            </p:cNvPr>
            <p:cNvSpPr/>
            <p:nvPr/>
          </p:nvSpPr>
          <p:spPr>
            <a:xfrm>
              <a:off x="154112" y="2864091"/>
              <a:ext cx="280477" cy="280203"/>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8">
              <a:extLst>
                <a:ext uri="{FF2B5EF4-FFF2-40B4-BE49-F238E27FC236}">
                  <a16:creationId xmlns:a16="http://schemas.microsoft.com/office/drawing/2014/main" id="{4A0DFAC2-5781-F64F-F6B6-09632BD2CEA1}"/>
                </a:ext>
              </a:extLst>
            </p:cNvPr>
            <p:cNvSpPr/>
            <p:nvPr/>
          </p:nvSpPr>
          <p:spPr>
            <a:xfrm>
              <a:off x="588701" y="2749462"/>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8">
              <a:extLst>
                <a:ext uri="{FF2B5EF4-FFF2-40B4-BE49-F238E27FC236}">
                  <a16:creationId xmlns:a16="http://schemas.microsoft.com/office/drawing/2014/main" id="{C67DE2FF-9256-91DD-5B31-6C582EFD3A40}"/>
                </a:ext>
              </a:extLst>
            </p:cNvPr>
            <p:cNvSpPr txBox="1"/>
            <p:nvPr/>
          </p:nvSpPr>
          <p:spPr>
            <a:xfrm>
              <a:off x="588699" y="2638017"/>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Create relevant key features</a:t>
              </a:r>
              <a:endParaRPr sz="1400" b="0" i="0" u="none" strike="noStrike" cap="none" dirty="0">
                <a:solidFill>
                  <a:schemeClr val="dk1"/>
                </a:solidFill>
                <a:latin typeface="Arial"/>
                <a:ea typeface="Arial"/>
                <a:cs typeface="Arial"/>
                <a:sym typeface="Arial"/>
              </a:endParaRPr>
            </a:p>
          </p:txBody>
        </p:sp>
      </p:grpSp>
      <p:sp>
        <p:nvSpPr>
          <p:cNvPr id="1075" name="Google Shape;1075;p48">
            <a:extLst>
              <a:ext uri="{FF2B5EF4-FFF2-40B4-BE49-F238E27FC236}">
                <a16:creationId xmlns:a16="http://schemas.microsoft.com/office/drawing/2014/main" id="{76A21F18-007B-9E03-8D39-BCE2F90971EE}"/>
              </a:ext>
            </a:extLst>
          </p:cNvPr>
          <p:cNvSpPr txBox="1">
            <a:spLocks noGrp="1"/>
          </p:cNvSpPr>
          <p:nvPr>
            <p:ph type="body" idx="2"/>
          </p:nvPr>
        </p:nvSpPr>
        <p:spPr>
          <a:xfrm>
            <a:off x="485775" y="1172184"/>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sz="1500" b="0" dirty="0">
                <a:latin typeface="Arial"/>
                <a:ea typeface="Arial"/>
                <a:cs typeface="Arial"/>
                <a:sym typeface="Arial"/>
              </a:rPr>
              <a:t>Data Problems:</a:t>
            </a:r>
            <a:endParaRPr sz="1500" b="0" dirty="0">
              <a:latin typeface="Arial"/>
              <a:ea typeface="Arial"/>
              <a:cs typeface="Arial"/>
              <a:sym typeface="Arial"/>
            </a:endParaRPr>
          </a:p>
          <a:p>
            <a:pPr marL="0" lvl="0" indent="0" algn="l" rtl="0">
              <a:lnSpc>
                <a:spcPct val="100000"/>
              </a:lnSpc>
              <a:spcBef>
                <a:spcPts val="1400"/>
              </a:spcBef>
              <a:spcAft>
                <a:spcPts val="0"/>
              </a:spcAft>
              <a:buClr>
                <a:schemeClr val="dk1"/>
              </a:buClr>
              <a:buSzPts val="1800"/>
              <a:buNone/>
            </a:pPr>
            <a:r>
              <a:rPr lang="en-US" sz="1500" b="0" dirty="0">
                <a:latin typeface="Arial"/>
                <a:ea typeface="Arial"/>
                <a:cs typeface="Arial"/>
                <a:sym typeface="Arial"/>
              </a:rPr>
              <a:t>1. No CHIP category, filtering out using indicators or other features</a:t>
            </a:r>
            <a:endParaRPr sz="1500" dirty="0"/>
          </a:p>
          <a:p>
            <a:pPr marL="0" lvl="0" indent="0" algn="l" rtl="0">
              <a:lnSpc>
                <a:spcPct val="100000"/>
              </a:lnSpc>
              <a:spcBef>
                <a:spcPts val="1400"/>
              </a:spcBef>
              <a:spcAft>
                <a:spcPts val="0"/>
              </a:spcAft>
              <a:buClr>
                <a:schemeClr val="dk1"/>
              </a:buClr>
              <a:buSzPts val="1800"/>
              <a:buNone/>
            </a:pPr>
            <a:r>
              <a:rPr lang="en-US" sz="1500" b="0" dirty="0">
                <a:latin typeface="Arial"/>
                <a:ea typeface="Arial"/>
                <a:cs typeface="Arial"/>
                <a:sym typeface="Arial"/>
              </a:rPr>
              <a:t>2. Don’t have much before and after chemotherapy indicator differences or comparison (lack of relevant key features)</a:t>
            </a:r>
            <a:endParaRPr sz="1500" dirty="0"/>
          </a:p>
          <a:p>
            <a:pPr marL="0" lvl="0" indent="0" algn="l" rtl="0">
              <a:lnSpc>
                <a:spcPct val="100000"/>
              </a:lnSpc>
              <a:spcBef>
                <a:spcPts val="1400"/>
              </a:spcBef>
              <a:spcAft>
                <a:spcPts val="0"/>
              </a:spcAft>
              <a:buClr>
                <a:schemeClr val="dk1"/>
              </a:buClr>
              <a:buSzPts val="1800"/>
              <a:buNone/>
            </a:pPr>
            <a:r>
              <a:rPr lang="en-US" sz="1500" b="0" dirty="0">
                <a:latin typeface="Arial"/>
                <a:ea typeface="Arial"/>
                <a:cs typeface="Arial"/>
                <a:sym typeface="Arial"/>
              </a:rPr>
              <a:t>3. Dates of each leukemia treatment</a:t>
            </a:r>
            <a:endParaRPr sz="1500" dirty="0"/>
          </a:p>
          <a:p>
            <a:pPr marL="0" lvl="0" indent="0" algn="l" rtl="0">
              <a:lnSpc>
                <a:spcPct val="100000"/>
              </a:lnSpc>
              <a:spcBef>
                <a:spcPts val="1400"/>
              </a:spcBef>
              <a:spcAft>
                <a:spcPts val="0"/>
              </a:spcAft>
              <a:buClr>
                <a:schemeClr val="dk1"/>
              </a:buClr>
              <a:buSzPts val="1800"/>
              <a:buNone/>
            </a:pPr>
            <a:endParaRPr dirty="0"/>
          </a:p>
          <a:p>
            <a:pPr marL="0" lvl="0" indent="0" algn="l" rtl="0">
              <a:lnSpc>
                <a:spcPct val="100000"/>
              </a:lnSpc>
              <a:spcBef>
                <a:spcPts val="1400"/>
              </a:spcBef>
              <a:spcAft>
                <a:spcPts val="0"/>
              </a:spcAft>
              <a:buClr>
                <a:schemeClr val="dk1"/>
              </a:buClr>
              <a:buSzPts val="1800"/>
              <a:buNone/>
            </a:pPr>
            <a:endParaRPr dirty="0"/>
          </a:p>
          <a:p>
            <a:pPr marL="0" lvl="0" indent="0" algn="l" rtl="0">
              <a:lnSpc>
                <a:spcPct val="100000"/>
              </a:lnSpc>
              <a:spcBef>
                <a:spcPts val="1400"/>
              </a:spcBef>
              <a:spcAft>
                <a:spcPts val="0"/>
              </a:spcAft>
              <a:buClr>
                <a:schemeClr val="dk1"/>
              </a:buClr>
              <a:buSzPts val="1800"/>
              <a:buNone/>
            </a:pPr>
            <a:endParaRPr dirty="0"/>
          </a:p>
        </p:txBody>
      </p:sp>
      <p:sp>
        <p:nvSpPr>
          <p:cNvPr id="1076" name="Google Shape;1076;p48">
            <a:extLst>
              <a:ext uri="{FF2B5EF4-FFF2-40B4-BE49-F238E27FC236}">
                <a16:creationId xmlns:a16="http://schemas.microsoft.com/office/drawing/2014/main" id="{4C2657A5-1405-E790-01F0-4EE6DC649ACE}"/>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Tree>
    <p:extLst>
      <p:ext uri="{BB962C8B-B14F-4D97-AF65-F5344CB8AC3E}">
        <p14:creationId xmlns:p14="http://schemas.microsoft.com/office/powerpoint/2010/main" val="3872154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8"/>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Precision</a:t>
            </a:r>
            <a:endParaRPr/>
          </a:p>
        </p:txBody>
      </p:sp>
      <p:sp>
        <p:nvSpPr>
          <p:cNvPr id="578" name="Google Shape;578;p18"/>
          <p:cNvSpPr txBox="1">
            <a:spLocks noGrp="1"/>
          </p:cNvSpPr>
          <p:nvPr>
            <p:ph type="body" idx="2"/>
          </p:nvPr>
        </p:nvSpPr>
        <p:spPr>
          <a:xfrm>
            <a:off x="4826855" y="1546507"/>
            <a:ext cx="3977640" cy="1147414"/>
          </a:xfrm>
          <a:prstGeom prst="rect">
            <a:avLst/>
          </a:prstGeom>
          <a:noFill/>
          <a:ln>
            <a:noFill/>
          </a:ln>
        </p:spPr>
        <p:txBody>
          <a:bodyPr spcFirstLastPara="1" wrap="square" lIns="0" tIns="0" rIns="0" bIns="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dirty="0">
                <a:latin typeface="Arial"/>
                <a:ea typeface="Arial"/>
                <a:cs typeface="Arial"/>
                <a:sym typeface="Arial"/>
              </a:rPr>
              <a:t>The precision represents the ratio of correctly predicted positive observations to the total predicted positives. A high precision indicates that when the model predicts a positive class, it is likely to be correct.</a:t>
            </a:r>
            <a:endParaRPr dirty="0"/>
          </a:p>
          <a:p>
            <a:pPr marL="0" lvl="0" indent="0" algn="l" rtl="0">
              <a:lnSpc>
                <a:spcPct val="100000"/>
              </a:lnSpc>
              <a:spcBef>
                <a:spcPts val="1400"/>
              </a:spcBef>
              <a:spcAft>
                <a:spcPts val="0"/>
              </a:spcAft>
              <a:buClr>
                <a:schemeClr val="dk1"/>
              </a:buClr>
              <a:buSzPts val="1800"/>
              <a:buNone/>
            </a:pPr>
            <a:endParaRPr dirty="0"/>
          </a:p>
        </p:txBody>
      </p:sp>
      <p:sp>
        <p:nvSpPr>
          <p:cNvPr id="579" name="Google Shape;579;p18"/>
          <p:cNvSpPr txBox="1">
            <a:spLocks noGrp="1"/>
          </p:cNvSpPr>
          <p:nvPr>
            <p:ph type="sldNum" idx="12"/>
          </p:nvPr>
        </p:nvSpPr>
        <p:spPr>
          <a:xfrm>
            <a:off x="409180" y="4768453"/>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50</a:t>
            </a:fld>
            <a:endParaRPr/>
          </a:p>
        </p:txBody>
      </p:sp>
      <p:graphicFrame>
        <p:nvGraphicFramePr>
          <p:cNvPr id="580" name="Google Shape;580;p18"/>
          <p:cNvGraphicFramePr/>
          <p:nvPr>
            <p:extLst>
              <p:ext uri="{D42A27DB-BD31-4B8C-83A1-F6EECF244321}">
                <p14:modId xmlns:p14="http://schemas.microsoft.com/office/powerpoint/2010/main" val="1780320285"/>
              </p:ext>
            </p:extLst>
          </p:nvPr>
        </p:nvGraphicFramePr>
        <p:xfrm>
          <a:off x="448561" y="869239"/>
          <a:ext cx="3977640" cy="34849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9"/>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Recall</a:t>
            </a:r>
            <a:endParaRPr/>
          </a:p>
        </p:txBody>
      </p:sp>
      <p:sp>
        <p:nvSpPr>
          <p:cNvPr id="586" name="Google Shape;586;p19"/>
          <p:cNvSpPr txBox="1">
            <a:spLocks noGrp="1"/>
          </p:cNvSpPr>
          <p:nvPr>
            <p:ph type="body" idx="2"/>
          </p:nvPr>
        </p:nvSpPr>
        <p:spPr>
          <a:xfrm>
            <a:off x="4719256" y="366753"/>
            <a:ext cx="3977640" cy="40723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dirty="0">
                <a:latin typeface="Arial"/>
                <a:ea typeface="Arial"/>
                <a:cs typeface="Arial"/>
                <a:sym typeface="Arial"/>
              </a:rPr>
              <a:t>Recall (Sensitivity or True Positive Rate): </a:t>
            </a:r>
            <a:endParaRPr dirty="0"/>
          </a:p>
          <a:p>
            <a:pPr marL="171450" lvl="0" indent="-171450" algn="l" rtl="0">
              <a:lnSpc>
                <a:spcPct val="100000"/>
              </a:lnSpc>
              <a:spcBef>
                <a:spcPts val="1400"/>
              </a:spcBef>
              <a:spcAft>
                <a:spcPts val="0"/>
              </a:spcAft>
              <a:buClr>
                <a:schemeClr val="dk1"/>
              </a:buClr>
              <a:buSzPts val="1200"/>
              <a:buFont typeface="Arial"/>
              <a:buChar char="•"/>
            </a:pPr>
            <a:r>
              <a:rPr lang="en-US" sz="1200" dirty="0">
                <a:latin typeface="Arial"/>
                <a:ea typeface="Arial"/>
                <a:cs typeface="Arial"/>
                <a:sym typeface="Arial"/>
              </a:rPr>
              <a:t>Recall is the ratio of correctly predicted positive observations to the total actual positives. A higher recall indicates that the model is better at identifying true positives for that class. </a:t>
            </a:r>
            <a:r>
              <a:rPr lang="en-US" sz="1200" b="0" i="0" dirty="0">
                <a:solidFill>
                  <a:srgbClr val="0F0F0F"/>
                </a:solidFill>
                <a:latin typeface="Arial"/>
                <a:ea typeface="Arial"/>
                <a:cs typeface="Arial"/>
                <a:sym typeface="Arial"/>
              </a:rPr>
              <a:t>It measures the ability of the model to capture all the positive instances.</a:t>
            </a:r>
            <a:endParaRPr dirty="0"/>
          </a:p>
          <a:p>
            <a:pPr marL="0" lvl="0" indent="0" algn="l" rtl="0">
              <a:lnSpc>
                <a:spcPct val="100000"/>
              </a:lnSpc>
              <a:spcBef>
                <a:spcPts val="1400"/>
              </a:spcBef>
              <a:spcAft>
                <a:spcPts val="0"/>
              </a:spcAft>
              <a:buClr>
                <a:srgbClr val="0F0F0F"/>
              </a:buClr>
              <a:buSzPts val="1200"/>
              <a:buNone/>
            </a:pPr>
            <a:r>
              <a:rPr lang="en-US" sz="1200" dirty="0">
                <a:solidFill>
                  <a:srgbClr val="0F0F0F"/>
                </a:solidFill>
                <a:latin typeface="Arial"/>
                <a:ea typeface="Arial"/>
                <a:cs typeface="Arial"/>
                <a:sym typeface="Arial"/>
              </a:rPr>
              <a:t>P</a:t>
            </a:r>
            <a:r>
              <a:rPr lang="en-US" sz="1200" b="0" i="0" dirty="0">
                <a:solidFill>
                  <a:srgbClr val="0F0F0F"/>
                </a:solidFill>
                <a:latin typeface="Arial"/>
                <a:ea typeface="Arial"/>
                <a:cs typeface="Arial"/>
                <a:sym typeface="Arial"/>
              </a:rPr>
              <a:t>recision-Recall </a:t>
            </a:r>
            <a:r>
              <a:rPr lang="en-US" sz="1200" dirty="0">
                <a:solidFill>
                  <a:srgbClr val="0F0F0F"/>
                </a:solidFill>
                <a:latin typeface="Arial"/>
                <a:ea typeface="Arial"/>
                <a:cs typeface="Arial"/>
                <a:sym typeface="Arial"/>
              </a:rPr>
              <a:t>T</a:t>
            </a:r>
            <a:r>
              <a:rPr lang="en-US" sz="1200" b="0" i="0" dirty="0">
                <a:solidFill>
                  <a:srgbClr val="0F0F0F"/>
                </a:solidFill>
                <a:latin typeface="Arial"/>
                <a:ea typeface="Arial"/>
                <a:cs typeface="Arial"/>
                <a:sym typeface="Arial"/>
              </a:rPr>
              <a:t>radeoff</a:t>
            </a:r>
            <a:endParaRPr sz="1200" dirty="0">
              <a:solidFill>
                <a:srgbClr val="0F0F0F"/>
              </a:solidFill>
              <a:latin typeface="Arial"/>
              <a:ea typeface="Arial"/>
              <a:cs typeface="Arial"/>
              <a:sym typeface="Arial"/>
            </a:endParaRPr>
          </a:p>
          <a:p>
            <a:pPr marL="171450" lvl="0" indent="-171450" algn="l" rtl="0">
              <a:lnSpc>
                <a:spcPct val="100000"/>
              </a:lnSpc>
              <a:spcBef>
                <a:spcPts val="1400"/>
              </a:spcBef>
              <a:spcAft>
                <a:spcPts val="0"/>
              </a:spcAft>
              <a:buClr>
                <a:srgbClr val="0F0F0F"/>
              </a:buClr>
              <a:buSzPts val="1200"/>
              <a:buFont typeface="Arial"/>
              <a:buChar char="•"/>
            </a:pPr>
            <a:r>
              <a:rPr lang="en-US" sz="1200" b="0" i="0" dirty="0">
                <a:solidFill>
                  <a:srgbClr val="0F0F0F"/>
                </a:solidFill>
                <a:latin typeface="Arial"/>
                <a:ea typeface="Arial"/>
                <a:cs typeface="Arial"/>
                <a:sym typeface="Arial"/>
              </a:rPr>
              <a:t>The precision-recall tradeoff arises because increasing one of these metrics often leads to a decrease in the other.</a:t>
            </a:r>
            <a:endParaRPr sz="1200" dirty="0">
              <a:solidFill>
                <a:srgbClr val="0F0F0F"/>
              </a:solidFill>
              <a:latin typeface="Arial"/>
              <a:ea typeface="Arial"/>
              <a:cs typeface="Arial"/>
              <a:sym typeface="Arial"/>
            </a:endParaRPr>
          </a:p>
          <a:p>
            <a:pPr marL="171450" lvl="0" indent="-171450" algn="l" rtl="0">
              <a:lnSpc>
                <a:spcPct val="100000"/>
              </a:lnSpc>
              <a:spcBef>
                <a:spcPts val="1400"/>
              </a:spcBef>
              <a:spcAft>
                <a:spcPts val="0"/>
              </a:spcAft>
              <a:buClr>
                <a:schemeClr val="dk1"/>
              </a:buClr>
              <a:buSzPts val="1200"/>
              <a:buFont typeface="Arial"/>
              <a:buChar char="•"/>
            </a:pPr>
            <a:r>
              <a:rPr lang="en-US" sz="1200" b="0" i="0" dirty="0">
                <a:latin typeface="Arial"/>
                <a:ea typeface="Arial"/>
                <a:cs typeface="Arial"/>
                <a:sym typeface="Arial"/>
              </a:rPr>
              <a:t>Lowering the threshold increases the number of instances predicted as positive, which can increase recall but may also introduce more false positives, reducing precision.</a:t>
            </a:r>
            <a:endParaRPr dirty="0"/>
          </a:p>
          <a:p>
            <a:pPr marL="171450" lvl="0" indent="-171450" algn="l" rtl="0">
              <a:lnSpc>
                <a:spcPct val="100000"/>
              </a:lnSpc>
              <a:spcBef>
                <a:spcPts val="1400"/>
              </a:spcBef>
              <a:spcAft>
                <a:spcPts val="0"/>
              </a:spcAft>
              <a:buClr>
                <a:schemeClr val="dk1"/>
              </a:buClr>
              <a:buSzPts val="1200"/>
              <a:buFont typeface="Arial"/>
              <a:buChar char="•"/>
            </a:pPr>
            <a:r>
              <a:rPr lang="en-US" sz="1200" b="0" i="0" dirty="0">
                <a:latin typeface="Arial"/>
                <a:ea typeface="Arial"/>
                <a:cs typeface="Arial"/>
                <a:sym typeface="Arial"/>
              </a:rPr>
              <a:t>Raising the threshold leads to fewer positive predictions, potentially increasing precision but at the cost of missing some positive instances, reducing recall.</a:t>
            </a:r>
            <a:endParaRPr dirty="0"/>
          </a:p>
          <a:p>
            <a:pPr marL="0" lvl="0" indent="0" algn="l" rtl="0">
              <a:lnSpc>
                <a:spcPct val="100000"/>
              </a:lnSpc>
              <a:spcBef>
                <a:spcPts val="1400"/>
              </a:spcBef>
              <a:spcAft>
                <a:spcPts val="0"/>
              </a:spcAft>
              <a:buClr>
                <a:schemeClr val="dk1"/>
              </a:buClr>
              <a:buSzPts val="1200"/>
              <a:buNone/>
            </a:pPr>
            <a:endParaRPr sz="1200" dirty="0">
              <a:solidFill>
                <a:srgbClr val="0F0F0F"/>
              </a:solidFill>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endParaRPr sz="1200" dirty="0">
              <a:solidFill>
                <a:srgbClr val="0F0F0F"/>
              </a:solidFill>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endParaRPr sz="1200" dirty="0">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endParaRPr sz="1200" dirty="0"/>
          </a:p>
        </p:txBody>
      </p:sp>
      <p:sp>
        <p:nvSpPr>
          <p:cNvPr id="587" name="Google Shape;587;p19"/>
          <p:cNvSpPr txBox="1">
            <a:spLocks noGrp="1"/>
          </p:cNvSpPr>
          <p:nvPr>
            <p:ph type="sldNum" idx="12"/>
          </p:nvPr>
        </p:nvSpPr>
        <p:spPr>
          <a:xfrm>
            <a:off x="425607" y="4766384"/>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51</a:t>
            </a:fld>
            <a:endParaRPr/>
          </a:p>
        </p:txBody>
      </p:sp>
      <p:graphicFrame>
        <p:nvGraphicFramePr>
          <p:cNvPr id="588" name="Google Shape;588;p19"/>
          <p:cNvGraphicFramePr/>
          <p:nvPr>
            <p:extLst>
              <p:ext uri="{D42A27DB-BD31-4B8C-83A1-F6EECF244321}">
                <p14:modId xmlns:p14="http://schemas.microsoft.com/office/powerpoint/2010/main" val="3838733575"/>
              </p:ext>
            </p:extLst>
          </p:nvPr>
        </p:nvGraphicFramePr>
        <p:xfrm>
          <a:off x="485775" y="1108472"/>
          <a:ext cx="3977640" cy="34849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0"/>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F1 Score</a:t>
            </a:r>
            <a:endParaRPr/>
          </a:p>
        </p:txBody>
      </p:sp>
      <p:sp>
        <p:nvSpPr>
          <p:cNvPr id="594" name="Google Shape;594;p20"/>
          <p:cNvSpPr txBox="1">
            <a:spLocks noGrp="1"/>
          </p:cNvSpPr>
          <p:nvPr>
            <p:ph type="body" idx="2"/>
          </p:nvPr>
        </p:nvSpPr>
        <p:spPr>
          <a:xfrm>
            <a:off x="4826854" y="1658540"/>
            <a:ext cx="3977640" cy="3484960"/>
          </a:xfrm>
          <a:prstGeom prst="rect">
            <a:avLst/>
          </a:prstGeom>
          <a:noFill/>
          <a:ln>
            <a:noFill/>
          </a:ln>
        </p:spPr>
        <p:txBody>
          <a:bodyPr spcFirstLastPara="1" wrap="square" lIns="0" tIns="0" rIns="0" bIns="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a:t> F1 score is a useful metric when there is an uneven distribution between the classes, and both false positives and false negatives need to be considered. It helps strike a balance between precision and recall, providing a single value that summarizes the performance of a classification model.</a:t>
            </a:r>
            <a:endParaRPr/>
          </a:p>
        </p:txBody>
      </p:sp>
      <p:sp>
        <p:nvSpPr>
          <p:cNvPr id="595" name="Google Shape;595;p20"/>
          <p:cNvSpPr txBox="1">
            <a:spLocks noGrp="1"/>
          </p:cNvSpPr>
          <p:nvPr>
            <p:ph type="sldNum" idx="12"/>
          </p:nvPr>
        </p:nvSpPr>
        <p:spPr>
          <a:xfrm>
            <a:off x="425607" y="4768453"/>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52</a:t>
            </a:fld>
            <a:endParaRPr/>
          </a:p>
        </p:txBody>
      </p:sp>
      <p:graphicFrame>
        <p:nvGraphicFramePr>
          <p:cNvPr id="596" name="Google Shape;596;p20"/>
          <p:cNvGraphicFramePr/>
          <p:nvPr>
            <p:extLst>
              <p:ext uri="{D42A27DB-BD31-4B8C-83A1-F6EECF244321}">
                <p14:modId xmlns:p14="http://schemas.microsoft.com/office/powerpoint/2010/main" val="1372200879"/>
              </p:ext>
            </p:extLst>
          </p:nvPr>
        </p:nvGraphicFramePr>
        <p:xfrm>
          <a:off x="485775" y="1108472"/>
          <a:ext cx="3977640" cy="34849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1"/>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Support</a:t>
            </a:r>
            <a:endParaRPr/>
          </a:p>
        </p:txBody>
      </p:sp>
      <p:sp>
        <p:nvSpPr>
          <p:cNvPr id="603" name="Google Shape;603;p2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53</a:t>
            </a:fld>
            <a:endParaRPr/>
          </a:p>
        </p:txBody>
      </p:sp>
      <p:graphicFrame>
        <p:nvGraphicFramePr>
          <p:cNvPr id="604" name="Google Shape;604;p21"/>
          <p:cNvGraphicFramePr/>
          <p:nvPr>
            <p:extLst>
              <p:ext uri="{D42A27DB-BD31-4B8C-83A1-F6EECF244321}">
                <p14:modId xmlns:p14="http://schemas.microsoft.com/office/powerpoint/2010/main" val="2206310199"/>
              </p:ext>
            </p:extLst>
          </p:nvPr>
        </p:nvGraphicFramePr>
        <p:xfrm>
          <a:off x="485775" y="1108472"/>
          <a:ext cx="3977640" cy="3484960"/>
        </p:xfrm>
        <a:graphic>
          <a:graphicData uri="http://schemas.openxmlformats.org/drawingml/2006/chart">
            <c:chart xmlns:c="http://schemas.openxmlformats.org/drawingml/2006/chart" xmlns:r="http://schemas.openxmlformats.org/officeDocument/2006/relationships" r:id="rId3"/>
          </a:graphicData>
        </a:graphic>
      </p:graphicFrame>
      <p:sp>
        <p:nvSpPr>
          <p:cNvPr id="605" name="Google Shape;605;p21"/>
          <p:cNvSpPr txBox="1">
            <a:spLocks noGrp="1"/>
          </p:cNvSpPr>
          <p:nvPr>
            <p:ph type="body" idx="2"/>
          </p:nvPr>
        </p:nvSpPr>
        <p:spPr>
          <a:xfrm>
            <a:off x="4755835" y="1340079"/>
            <a:ext cx="3976687" cy="30731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t>Cutting Out</a:t>
            </a:r>
            <a:endParaRPr/>
          </a:p>
          <a:p>
            <a:pPr marL="285750" lvl="0" indent="-285750" algn="l" rtl="0">
              <a:lnSpc>
                <a:spcPct val="100000"/>
              </a:lnSpc>
              <a:spcBef>
                <a:spcPts val="1400"/>
              </a:spcBef>
              <a:spcAft>
                <a:spcPts val="0"/>
              </a:spcAft>
              <a:buClr>
                <a:schemeClr val="dk1"/>
              </a:buClr>
              <a:buSzPts val="1200"/>
              <a:buFont typeface="Arial"/>
              <a:buChar char="•"/>
            </a:pPr>
            <a:r>
              <a:rPr lang="en-US" sz="1200"/>
              <a:t>Broken records</a:t>
            </a:r>
            <a:endParaRPr/>
          </a:p>
          <a:p>
            <a:pPr marL="285750" lvl="0" indent="-285750" algn="l" rtl="0">
              <a:lnSpc>
                <a:spcPct val="100000"/>
              </a:lnSpc>
              <a:spcBef>
                <a:spcPts val="1400"/>
              </a:spcBef>
              <a:spcAft>
                <a:spcPts val="0"/>
              </a:spcAft>
              <a:buClr>
                <a:schemeClr val="dk1"/>
              </a:buClr>
              <a:buSzPts val="1200"/>
              <a:buFont typeface="Arial"/>
              <a:buChar char="•"/>
            </a:pPr>
            <a:r>
              <a:rPr lang="en-US" sz="1200"/>
              <a:t>Null values</a:t>
            </a:r>
            <a:endParaRPr/>
          </a:p>
          <a:p>
            <a:pPr marL="285750" lvl="0" indent="-285750" algn="l" rtl="0">
              <a:lnSpc>
                <a:spcPct val="100000"/>
              </a:lnSpc>
              <a:spcBef>
                <a:spcPts val="1400"/>
              </a:spcBef>
              <a:spcAft>
                <a:spcPts val="0"/>
              </a:spcAft>
              <a:buClr>
                <a:schemeClr val="dk1"/>
              </a:buClr>
              <a:buSzPts val="1200"/>
              <a:buFont typeface="Arial"/>
              <a:buChar char="•"/>
            </a:pPr>
            <a:r>
              <a:rPr lang="en-US" sz="1200"/>
              <a:t>Falsely calculated results</a:t>
            </a:r>
            <a:endParaRPr/>
          </a:p>
          <a:p>
            <a:pPr marL="285750" lvl="0" indent="-285750" algn="l" rtl="0">
              <a:lnSpc>
                <a:spcPct val="100000"/>
              </a:lnSpc>
              <a:spcBef>
                <a:spcPts val="1400"/>
              </a:spcBef>
              <a:spcAft>
                <a:spcPts val="0"/>
              </a:spcAft>
              <a:buClr>
                <a:schemeClr val="dk1"/>
              </a:buClr>
              <a:buSzPts val="1200"/>
              <a:buFont typeface="Arial"/>
              <a:buChar char="•"/>
            </a:pPr>
            <a:r>
              <a:rPr lang="en-US" sz="1200"/>
              <a:t>Non-informative features</a:t>
            </a:r>
            <a:endParaRPr/>
          </a:p>
          <a:p>
            <a:pPr marL="285750" lvl="0" indent="-285750" algn="l" rtl="0">
              <a:lnSpc>
                <a:spcPct val="100000"/>
              </a:lnSpc>
              <a:spcBef>
                <a:spcPts val="1400"/>
              </a:spcBef>
              <a:spcAft>
                <a:spcPts val="0"/>
              </a:spcAft>
              <a:buClr>
                <a:schemeClr val="dk1"/>
              </a:buClr>
              <a:buSzPts val="1200"/>
              <a:buFont typeface="Arial"/>
              <a:buChar char="•"/>
            </a:pPr>
            <a:r>
              <a:rPr lang="en-US" sz="1200"/>
              <a:t>Noise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22"/>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Proportion of Target Patient Group (Latest)</a:t>
            </a:r>
            <a:endParaRPr/>
          </a:p>
        </p:txBody>
      </p:sp>
      <p:sp>
        <p:nvSpPr>
          <p:cNvPr id="611" name="Google Shape;611;p22"/>
          <p:cNvSpPr txBox="1">
            <a:spLocks noGrp="1"/>
          </p:cNvSpPr>
          <p:nvPr>
            <p:ph type="sldNum" idx="12"/>
          </p:nvPr>
        </p:nvSpPr>
        <p:spPr>
          <a:xfrm>
            <a:off x="411481" y="472871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54</a:t>
            </a:fld>
            <a:endParaRPr/>
          </a:p>
        </p:txBody>
      </p:sp>
      <p:pic>
        <p:nvPicPr>
          <p:cNvPr id="612" name="Google Shape;612;p22" descr="A pie chart with text&#10;&#10;Description automatically generated"/>
          <p:cNvPicPr preferRelativeResize="0">
            <a:picLocks noGrp="1"/>
          </p:cNvPicPr>
          <p:nvPr>
            <p:ph type="body" idx="1"/>
          </p:nvPr>
        </p:nvPicPr>
        <p:blipFill rotWithShape="1">
          <a:blip r:embed="rId3">
            <a:alphaModFix/>
          </a:blip>
          <a:srcRect/>
          <a:stretch/>
        </p:blipFill>
        <p:spPr>
          <a:xfrm>
            <a:off x="707814" y="1144587"/>
            <a:ext cx="3547566" cy="3484563"/>
          </a:xfrm>
          <a:prstGeom prst="rect">
            <a:avLst/>
          </a:prstGeom>
          <a:noFill/>
          <a:ln>
            <a:noFill/>
          </a:ln>
        </p:spPr>
      </p:pic>
      <p:sp>
        <p:nvSpPr>
          <p:cNvPr id="613" name="Google Shape;613;p22"/>
          <p:cNvSpPr txBox="1"/>
          <p:nvPr/>
        </p:nvSpPr>
        <p:spPr>
          <a:xfrm>
            <a:off x="4572000" y="1341136"/>
            <a:ext cx="2910115"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Reason for group 1 performance vs group 0 performance differences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Same feature, same database, same patient source, but too small proportion for model to learn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3"/>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Future Plans</a:t>
            </a:r>
            <a:endParaRPr/>
          </a:p>
        </p:txBody>
      </p:sp>
      <p:sp>
        <p:nvSpPr>
          <p:cNvPr id="619" name="Google Shape;619;p23"/>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Because you suggest we only use the available data in EPIC, following with your instruction and advice, I plan to adapt the following methods to improve the modeling result, including:</a:t>
            </a:r>
            <a:endParaRPr/>
          </a:p>
          <a:p>
            <a:pPr marL="971550" lvl="1" indent="-514350" algn="l" rtl="0">
              <a:lnSpc>
                <a:spcPct val="100000"/>
              </a:lnSpc>
              <a:spcBef>
                <a:spcPts val="900"/>
              </a:spcBef>
              <a:spcAft>
                <a:spcPts val="0"/>
              </a:spcAft>
              <a:buSzPts val="1800"/>
              <a:buAutoNum type="arabicPeriod"/>
            </a:pPr>
            <a:r>
              <a:rPr lang="en-US"/>
              <a:t>Algorithm (4 alternatives)</a:t>
            </a:r>
            <a:endParaRPr/>
          </a:p>
          <a:p>
            <a:pPr marL="971550" lvl="1" indent="-514350" algn="l" rtl="0">
              <a:lnSpc>
                <a:spcPct val="100000"/>
              </a:lnSpc>
              <a:spcBef>
                <a:spcPts val="900"/>
              </a:spcBef>
              <a:spcAft>
                <a:spcPts val="0"/>
              </a:spcAft>
              <a:buSzPts val="1800"/>
              <a:buAutoNum type="arabicPeriod"/>
            </a:pPr>
            <a:r>
              <a:rPr lang="en-US"/>
              <a:t>Change factors/variables</a:t>
            </a:r>
            <a:endParaRPr/>
          </a:p>
          <a:p>
            <a:pPr marL="971550" lvl="1" indent="-514350" algn="l" rtl="0">
              <a:lnSpc>
                <a:spcPct val="100000"/>
              </a:lnSpc>
              <a:spcBef>
                <a:spcPts val="900"/>
              </a:spcBef>
              <a:spcAft>
                <a:spcPts val="0"/>
              </a:spcAft>
              <a:buSzPts val="1800"/>
              <a:buAutoNum type="arabicPeriod"/>
            </a:pPr>
            <a:r>
              <a:rPr lang="en-US"/>
              <a:t>Change the weighting of factors/variables</a:t>
            </a:r>
            <a:endParaRPr/>
          </a:p>
          <a:p>
            <a:pPr marL="971550" lvl="1" indent="-514350" algn="l" rtl="0">
              <a:lnSpc>
                <a:spcPct val="100000"/>
              </a:lnSpc>
              <a:spcBef>
                <a:spcPts val="900"/>
              </a:spcBef>
              <a:spcAft>
                <a:spcPts val="0"/>
              </a:spcAft>
              <a:buSzPts val="1800"/>
              <a:buAutoNum type="arabicPeriod"/>
            </a:pPr>
            <a:r>
              <a:rPr lang="en-US"/>
              <a:t>Punishment of false prediction of case 1</a:t>
            </a:r>
            <a:endParaRPr/>
          </a:p>
          <a:p>
            <a:pPr marL="971550" lvl="1" indent="-514350" algn="l" rtl="0">
              <a:lnSpc>
                <a:spcPct val="100000"/>
              </a:lnSpc>
              <a:spcBef>
                <a:spcPts val="900"/>
              </a:spcBef>
              <a:spcAft>
                <a:spcPts val="0"/>
              </a:spcAft>
              <a:buSzPts val="1800"/>
              <a:buAutoNum type="arabicPeriod"/>
            </a:pPr>
            <a:r>
              <a:rPr lang="en-US"/>
              <a:t>After improving the overall result of base model, going in more in depth for other models</a:t>
            </a:r>
            <a:endParaRPr/>
          </a:p>
          <a:p>
            <a:pPr marL="0" lvl="0" indent="0" algn="l" rtl="0">
              <a:lnSpc>
                <a:spcPct val="100000"/>
              </a:lnSpc>
              <a:spcBef>
                <a:spcPts val="1400"/>
              </a:spcBef>
              <a:spcAft>
                <a:spcPts val="0"/>
              </a:spcAft>
              <a:buClr>
                <a:schemeClr val="dk1"/>
              </a:buClr>
              <a:buSzPts val="1800"/>
              <a:buNone/>
            </a:pPr>
            <a:endParaRPr/>
          </a:p>
        </p:txBody>
      </p:sp>
      <p:sp>
        <p:nvSpPr>
          <p:cNvPr id="620" name="Google Shape;620;p2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2a1380c5f26_0_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12.4 Report</a:t>
            </a:r>
            <a:endParaRPr/>
          </a:p>
        </p:txBody>
      </p:sp>
      <p:sp>
        <p:nvSpPr>
          <p:cNvPr id="627" name="Google Shape;627;g2a1380c5f26_0_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28" name="Google Shape;628;g2a1380c5f26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56</a:t>
            </a:fld>
            <a:endParaRPr/>
          </a:p>
        </p:txBody>
      </p:sp>
      <p:pic>
        <p:nvPicPr>
          <p:cNvPr id="629" name="Google Shape;629;g2a1380c5f26_0_0"/>
          <p:cNvPicPr preferRelativeResize="0"/>
          <p:nvPr/>
        </p:nvPicPr>
        <p:blipFill rotWithShape="1">
          <a:blip r:embed="rId3">
            <a:alphaModFix/>
          </a:blip>
          <a:srcRect/>
          <a:stretch/>
        </p:blipFill>
        <p:spPr>
          <a:xfrm>
            <a:off x="409575" y="910825"/>
            <a:ext cx="6893904" cy="3747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a1380c5f26_0_8"/>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636" name="Google Shape;636;g2a1380c5f26_0_8"/>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37" name="Google Shape;637;g2a1380c5f26_0_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57</a:t>
            </a:fld>
            <a:endParaRPr/>
          </a:p>
        </p:txBody>
      </p:sp>
      <p:pic>
        <p:nvPicPr>
          <p:cNvPr id="638" name="Google Shape;638;g2a1380c5f26_0_8"/>
          <p:cNvPicPr preferRelativeResize="0"/>
          <p:nvPr/>
        </p:nvPicPr>
        <p:blipFill rotWithShape="1">
          <a:blip r:embed="rId3">
            <a:alphaModFix/>
          </a:blip>
          <a:srcRect/>
          <a:stretch/>
        </p:blipFill>
        <p:spPr>
          <a:xfrm>
            <a:off x="0" y="491133"/>
            <a:ext cx="9144003" cy="4161236"/>
          </a:xfrm>
          <a:prstGeom prst="rect">
            <a:avLst/>
          </a:prstGeom>
          <a:noFill/>
          <a:ln>
            <a:noFill/>
          </a:ln>
        </p:spPr>
      </p:pic>
      <p:sp>
        <p:nvSpPr>
          <p:cNvPr id="639" name="Google Shape;639;g2a1380c5f26_0_8"/>
          <p:cNvSpPr txBox="1">
            <a:spLocks noGrp="1"/>
          </p:cNvSpPr>
          <p:nvPr>
            <p:ph type="title"/>
          </p:nvPr>
        </p:nvSpPr>
        <p:spPr>
          <a:xfrm>
            <a:off x="358056" y="10960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 Part 1 - non-genetic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2a1380c5f26_0_16"/>
          <p:cNvSpPr txBox="1">
            <a:spLocks noGrp="1"/>
          </p:cNvSpPr>
          <p:nvPr>
            <p:ph type="title"/>
          </p:nvPr>
        </p:nvSpPr>
        <p:spPr>
          <a:xfrm>
            <a:off x="358981" y="1011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 Part 2 - non-genetic data</a:t>
            </a:r>
            <a:endParaRPr/>
          </a:p>
        </p:txBody>
      </p:sp>
      <p:sp>
        <p:nvSpPr>
          <p:cNvPr id="646" name="Google Shape;646;g2a1380c5f26_0_1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58</a:t>
            </a:fld>
            <a:endParaRPr/>
          </a:p>
        </p:txBody>
      </p:sp>
      <p:pic>
        <p:nvPicPr>
          <p:cNvPr id="647" name="Google Shape;647;g2a1380c5f26_0_16"/>
          <p:cNvPicPr preferRelativeResize="0"/>
          <p:nvPr/>
        </p:nvPicPr>
        <p:blipFill rotWithShape="1">
          <a:blip r:embed="rId3">
            <a:alphaModFix/>
          </a:blip>
          <a:srcRect/>
          <a:stretch/>
        </p:blipFill>
        <p:spPr>
          <a:xfrm>
            <a:off x="0" y="515949"/>
            <a:ext cx="9144003" cy="395585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a1380c5f26_0_24"/>
          <p:cNvSpPr txBox="1">
            <a:spLocks noGrp="1"/>
          </p:cNvSpPr>
          <p:nvPr>
            <p:ph type="title"/>
          </p:nvPr>
        </p:nvSpPr>
        <p:spPr>
          <a:xfrm>
            <a:off x="409593" y="1300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 Part 3 - non-genetic data</a:t>
            </a:r>
            <a:endParaRPr/>
          </a:p>
        </p:txBody>
      </p:sp>
      <p:sp>
        <p:nvSpPr>
          <p:cNvPr id="654" name="Google Shape;654;g2a1380c5f26_0_2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59</a:t>
            </a:fld>
            <a:endParaRPr/>
          </a:p>
        </p:txBody>
      </p:sp>
      <p:pic>
        <p:nvPicPr>
          <p:cNvPr id="655" name="Google Shape;655;g2a1380c5f26_0_24"/>
          <p:cNvPicPr preferRelativeResize="0"/>
          <p:nvPr/>
        </p:nvPicPr>
        <p:blipFill rotWithShape="1">
          <a:blip r:embed="rId3">
            <a:alphaModFix/>
          </a:blip>
          <a:srcRect/>
          <a:stretch/>
        </p:blipFill>
        <p:spPr>
          <a:xfrm>
            <a:off x="101475" y="578575"/>
            <a:ext cx="8937324" cy="3801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a:extLst>
            <a:ext uri="{FF2B5EF4-FFF2-40B4-BE49-F238E27FC236}">
              <a16:creationId xmlns:a16="http://schemas.microsoft.com/office/drawing/2014/main" id="{DF03FEFD-E17E-DA26-5752-CBDBC0838C06}"/>
            </a:ext>
          </a:extLst>
        </p:cNvPr>
        <p:cNvGrpSpPr/>
        <p:nvPr/>
      </p:nvGrpSpPr>
      <p:grpSpPr>
        <a:xfrm>
          <a:off x="0" y="0"/>
          <a:ext cx="0" cy="0"/>
          <a:chOff x="0" y="0"/>
          <a:chExt cx="0" cy="0"/>
        </a:xfrm>
      </p:grpSpPr>
      <p:sp>
        <p:nvSpPr>
          <p:cNvPr id="1081" name="Google Shape;1081;p49">
            <a:extLst>
              <a:ext uri="{FF2B5EF4-FFF2-40B4-BE49-F238E27FC236}">
                <a16:creationId xmlns:a16="http://schemas.microsoft.com/office/drawing/2014/main" id="{7964B638-D2FC-AD50-A9FB-7EA496FBB2CB}"/>
              </a:ext>
            </a:extLst>
          </p:cNvPr>
          <p:cNvSpPr txBox="1">
            <a:spLocks noGrp="1"/>
          </p:cNvSpPr>
          <p:nvPr>
            <p:ph type="title"/>
          </p:nvPr>
        </p:nvSpPr>
        <p:spPr>
          <a:xfrm>
            <a:off x="485776" y="108013"/>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solidFill>
                  <a:schemeClr val="dk1"/>
                </a:solidFill>
                <a:latin typeface="Arial"/>
                <a:ea typeface="Arial"/>
                <a:cs typeface="Arial"/>
                <a:sym typeface="Arial"/>
              </a:rPr>
              <a:t>Difficulties</a:t>
            </a:r>
            <a:endParaRPr/>
          </a:p>
        </p:txBody>
      </p:sp>
      <p:grpSp>
        <p:nvGrpSpPr>
          <p:cNvPr id="1082" name="Google Shape;1082;p49">
            <a:extLst>
              <a:ext uri="{FF2B5EF4-FFF2-40B4-BE49-F238E27FC236}">
                <a16:creationId xmlns:a16="http://schemas.microsoft.com/office/drawing/2014/main" id="{BE991985-31C2-F451-60FC-2E69507B19EE}"/>
              </a:ext>
            </a:extLst>
          </p:cNvPr>
          <p:cNvGrpSpPr/>
          <p:nvPr/>
        </p:nvGrpSpPr>
        <p:grpSpPr>
          <a:xfrm>
            <a:off x="465803" y="1126421"/>
            <a:ext cx="3977640" cy="3294721"/>
            <a:chOff x="0" y="95119"/>
            <a:chExt cx="3977640" cy="3294721"/>
          </a:xfrm>
        </p:grpSpPr>
        <p:sp>
          <p:nvSpPr>
            <p:cNvPr id="1083" name="Google Shape;1083;p49">
              <a:extLst>
                <a:ext uri="{FF2B5EF4-FFF2-40B4-BE49-F238E27FC236}">
                  <a16:creationId xmlns:a16="http://schemas.microsoft.com/office/drawing/2014/main" id="{155A2EFC-F827-B06E-7F69-5230780DEB7A}"/>
                </a:ext>
              </a:extLst>
            </p:cNvPr>
            <p:cNvSpPr/>
            <p:nvPr/>
          </p:nvSpPr>
          <p:spPr>
            <a:xfrm>
              <a:off x="0" y="257479"/>
              <a:ext cx="3977640" cy="1524600"/>
            </a:xfrm>
            <a:prstGeom prst="rect">
              <a:avLst/>
            </a:pr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9">
              <a:extLst>
                <a:ext uri="{FF2B5EF4-FFF2-40B4-BE49-F238E27FC236}">
                  <a16:creationId xmlns:a16="http://schemas.microsoft.com/office/drawing/2014/main" id="{5354E315-521C-9B75-B3B6-EC2AFFDAAD3D}"/>
                </a:ext>
              </a:extLst>
            </p:cNvPr>
            <p:cNvSpPr txBox="1"/>
            <p:nvPr/>
          </p:nvSpPr>
          <p:spPr>
            <a:xfrm>
              <a:off x="0" y="257479"/>
              <a:ext cx="3977640" cy="1524600"/>
            </a:xfrm>
            <a:prstGeom prst="rect">
              <a:avLst/>
            </a:prstGeom>
            <a:noFill/>
            <a:ln>
              <a:noFill/>
            </a:ln>
          </p:spPr>
          <p:txBody>
            <a:bodyPr spcFirstLastPara="1" wrap="square" lIns="308700" tIns="229100" rIns="3087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Rapidly progressing diseases often have a short timeframe between diagnosis and critical events (e.g., death). </a:t>
              </a:r>
              <a:endParaRPr sz="1400" b="0" i="0" u="none" strike="noStrike" cap="none">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This results in a limited amount of temporal data available for model training and challenges to capture the dynamics of disease progression adequately.</a:t>
              </a:r>
              <a:endParaRPr sz="1400" b="0" i="0" u="none" strike="noStrike" cap="none">
                <a:solidFill>
                  <a:srgbClr val="000000"/>
                </a:solidFill>
                <a:latin typeface="Arial"/>
                <a:ea typeface="Arial"/>
                <a:cs typeface="Arial"/>
                <a:sym typeface="Arial"/>
              </a:endParaRPr>
            </a:p>
          </p:txBody>
        </p:sp>
        <p:sp>
          <p:nvSpPr>
            <p:cNvPr id="1085" name="Google Shape;1085;p49">
              <a:extLst>
                <a:ext uri="{FF2B5EF4-FFF2-40B4-BE49-F238E27FC236}">
                  <a16:creationId xmlns:a16="http://schemas.microsoft.com/office/drawing/2014/main" id="{84CA105F-FA6F-9A0A-21FD-2140D83D1AFB}"/>
                </a:ext>
              </a:extLst>
            </p:cNvPr>
            <p:cNvSpPr/>
            <p:nvPr/>
          </p:nvSpPr>
          <p:spPr>
            <a:xfrm>
              <a:off x="198882" y="95119"/>
              <a:ext cx="2784348" cy="324720"/>
            </a:xfrm>
            <a:prstGeom prst="roundRect">
              <a:avLst>
                <a:gd name="adj" fmla="val 16667"/>
              </a:avLst>
            </a:prstGeom>
            <a:solidFill>
              <a:srgbClr val="604B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9">
              <a:extLst>
                <a:ext uri="{FF2B5EF4-FFF2-40B4-BE49-F238E27FC236}">
                  <a16:creationId xmlns:a16="http://schemas.microsoft.com/office/drawing/2014/main" id="{EC5C3DB0-6B51-D0E3-8A47-F78E00148735}"/>
                </a:ext>
              </a:extLst>
            </p:cNvPr>
            <p:cNvSpPr txBox="1"/>
            <p:nvPr/>
          </p:nvSpPr>
          <p:spPr>
            <a:xfrm>
              <a:off x="214734" y="110971"/>
              <a:ext cx="2752644" cy="293016"/>
            </a:xfrm>
            <a:prstGeom prst="rect">
              <a:avLst/>
            </a:prstGeom>
            <a:noFill/>
            <a:ln>
              <a:noFill/>
            </a:ln>
          </p:spPr>
          <p:txBody>
            <a:bodyPr spcFirstLastPara="1" wrap="square" lIns="105225" tIns="0" rIns="105225" bIns="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Limited Temporal Data:</a:t>
              </a:r>
              <a:endParaRPr sz="1600" b="0" i="0" u="none" strike="noStrike" cap="none">
                <a:solidFill>
                  <a:schemeClr val="lt1"/>
                </a:solidFill>
                <a:latin typeface="Arial"/>
                <a:ea typeface="Arial"/>
                <a:cs typeface="Arial"/>
                <a:sym typeface="Arial"/>
              </a:endParaRPr>
            </a:p>
          </p:txBody>
        </p:sp>
        <p:sp>
          <p:nvSpPr>
            <p:cNvPr id="1087" name="Google Shape;1087;p49">
              <a:extLst>
                <a:ext uri="{FF2B5EF4-FFF2-40B4-BE49-F238E27FC236}">
                  <a16:creationId xmlns:a16="http://schemas.microsoft.com/office/drawing/2014/main" id="{238142A1-5FBD-6238-A7FB-AC9B927934DB}"/>
                </a:ext>
              </a:extLst>
            </p:cNvPr>
            <p:cNvSpPr/>
            <p:nvPr/>
          </p:nvSpPr>
          <p:spPr>
            <a:xfrm>
              <a:off x="0" y="2003840"/>
              <a:ext cx="3977640" cy="1386000"/>
            </a:xfrm>
            <a:prstGeom prst="rect">
              <a:avLst/>
            </a:pr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9">
              <a:extLst>
                <a:ext uri="{FF2B5EF4-FFF2-40B4-BE49-F238E27FC236}">
                  <a16:creationId xmlns:a16="http://schemas.microsoft.com/office/drawing/2014/main" id="{0AC6CDB1-BD79-0D51-BEEC-91A7DD5C07AE}"/>
                </a:ext>
              </a:extLst>
            </p:cNvPr>
            <p:cNvSpPr txBox="1"/>
            <p:nvPr/>
          </p:nvSpPr>
          <p:spPr>
            <a:xfrm>
              <a:off x="0" y="2003840"/>
              <a:ext cx="3977640" cy="1386000"/>
            </a:xfrm>
            <a:prstGeom prst="rect">
              <a:avLst/>
            </a:prstGeom>
            <a:noFill/>
            <a:ln>
              <a:noFill/>
            </a:ln>
          </p:spPr>
          <p:txBody>
            <a:bodyPr spcFirstLastPara="1" wrap="square" lIns="308700" tIns="229100" rIns="3087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The dataset may be imbalanced, with a small number of instances representing the critical events (e.g., death) compared to non-critical events. </a:t>
              </a:r>
              <a:endParaRPr sz="1400" b="0" i="0" u="none" strike="noStrike" cap="none" dirty="0">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This imbalance can affect model performance, as the algorithm may be biased towards predicting the majority class.</a:t>
              </a:r>
              <a:endParaRPr sz="1400" b="0" i="0" u="none" strike="noStrike" cap="none" dirty="0">
                <a:solidFill>
                  <a:srgbClr val="000000"/>
                </a:solidFill>
                <a:latin typeface="Arial"/>
                <a:ea typeface="Arial"/>
                <a:cs typeface="Arial"/>
                <a:sym typeface="Arial"/>
              </a:endParaRPr>
            </a:p>
          </p:txBody>
        </p:sp>
        <p:sp>
          <p:nvSpPr>
            <p:cNvPr id="1089" name="Google Shape;1089;p49">
              <a:extLst>
                <a:ext uri="{FF2B5EF4-FFF2-40B4-BE49-F238E27FC236}">
                  <a16:creationId xmlns:a16="http://schemas.microsoft.com/office/drawing/2014/main" id="{700C4FF1-42A3-052E-32C3-5A80F02BC491}"/>
                </a:ext>
              </a:extLst>
            </p:cNvPr>
            <p:cNvSpPr/>
            <p:nvPr/>
          </p:nvSpPr>
          <p:spPr>
            <a:xfrm>
              <a:off x="198882" y="1841479"/>
              <a:ext cx="2784348" cy="324720"/>
            </a:xfrm>
            <a:prstGeom prst="roundRect">
              <a:avLst>
                <a:gd name="adj" fmla="val 16667"/>
              </a:avLst>
            </a:prstGeom>
            <a:solidFill>
              <a:srgbClr val="604B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9">
              <a:extLst>
                <a:ext uri="{FF2B5EF4-FFF2-40B4-BE49-F238E27FC236}">
                  <a16:creationId xmlns:a16="http://schemas.microsoft.com/office/drawing/2014/main" id="{83E4D7EB-9845-DD4C-0D17-B429DFE72293}"/>
                </a:ext>
              </a:extLst>
            </p:cNvPr>
            <p:cNvSpPr txBox="1"/>
            <p:nvPr/>
          </p:nvSpPr>
          <p:spPr>
            <a:xfrm>
              <a:off x="214734" y="1857331"/>
              <a:ext cx="2752644" cy="293016"/>
            </a:xfrm>
            <a:prstGeom prst="rect">
              <a:avLst/>
            </a:prstGeom>
            <a:noFill/>
            <a:ln>
              <a:noFill/>
            </a:ln>
          </p:spPr>
          <p:txBody>
            <a:bodyPr spcFirstLastPara="1" wrap="square" lIns="105225" tIns="0" rIns="105225" bIns="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dirty="0">
                  <a:solidFill>
                    <a:schemeClr val="lt1"/>
                  </a:solidFill>
                  <a:latin typeface="Arial"/>
                  <a:ea typeface="Arial"/>
                  <a:cs typeface="Arial"/>
                  <a:sym typeface="Arial"/>
                </a:rPr>
                <a:t>Imbalanced Data:</a:t>
              </a:r>
              <a:endParaRPr sz="1600" b="0" i="0" u="none" strike="noStrike" cap="none" dirty="0">
                <a:solidFill>
                  <a:schemeClr val="lt1"/>
                </a:solidFill>
                <a:latin typeface="Arial"/>
                <a:ea typeface="Arial"/>
                <a:cs typeface="Arial"/>
                <a:sym typeface="Arial"/>
              </a:endParaRPr>
            </a:p>
          </p:txBody>
        </p:sp>
      </p:grpSp>
      <p:sp>
        <p:nvSpPr>
          <p:cNvPr id="1091" name="Google Shape;1091;p49">
            <a:extLst>
              <a:ext uri="{FF2B5EF4-FFF2-40B4-BE49-F238E27FC236}">
                <a16:creationId xmlns:a16="http://schemas.microsoft.com/office/drawing/2014/main" id="{54AB9BC5-2B6C-04EE-D948-E6AE2C599CB9}"/>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cxnSp>
        <p:nvCxnSpPr>
          <p:cNvPr id="1092" name="Google Shape;1092;p49">
            <a:extLst>
              <a:ext uri="{FF2B5EF4-FFF2-40B4-BE49-F238E27FC236}">
                <a16:creationId xmlns:a16="http://schemas.microsoft.com/office/drawing/2014/main" id="{A9C67232-B57A-B631-6EE0-A36982785825}"/>
              </a:ext>
            </a:extLst>
          </p:cNvPr>
          <p:cNvCxnSpPr>
            <a:cxnSpLocks/>
          </p:cNvCxnSpPr>
          <p:nvPr/>
        </p:nvCxnSpPr>
        <p:spPr>
          <a:xfrm>
            <a:off x="4619846" y="1190847"/>
            <a:ext cx="0" cy="3328902"/>
          </a:xfrm>
          <a:prstGeom prst="straightConnector1">
            <a:avLst/>
          </a:prstGeom>
          <a:noFill/>
          <a:ln w="19050" cap="flat" cmpd="sng">
            <a:solidFill>
              <a:srgbClr val="7F7F7F">
                <a:alpha val="49019"/>
              </a:srgbClr>
            </a:solidFill>
            <a:prstDash val="solid"/>
            <a:round/>
            <a:headEnd type="none" w="sm" len="sm"/>
            <a:tailEnd type="none" w="sm" len="sm"/>
          </a:ln>
        </p:spPr>
      </p:cxnSp>
      <p:grpSp>
        <p:nvGrpSpPr>
          <p:cNvPr id="1093" name="Google Shape;1093;p49">
            <a:extLst>
              <a:ext uri="{FF2B5EF4-FFF2-40B4-BE49-F238E27FC236}">
                <a16:creationId xmlns:a16="http://schemas.microsoft.com/office/drawing/2014/main" id="{9D6E7C37-A1E2-AE02-7B5B-89C416E7E971}"/>
              </a:ext>
            </a:extLst>
          </p:cNvPr>
          <p:cNvGrpSpPr/>
          <p:nvPr/>
        </p:nvGrpSpPr>
        <p:grpSpPr>
          <a:xfrm>
            <a:off x="4796251" y="1130626"/>
            <a:ext cx="4008244" cy="3329732"/>
            <a:chOff x="6395001" y="1507501"/>
            <a:chExt cx="5344325" cy="4439645"/>
          </a:xfrm>
        </p:grpSpPr>
        <p:sp>
          <p:nvSpPr>
            <p:cNvPr id="1094" name="Google Shape;1094;p49">
              <a:extLst>
                <a:ext uri="{FF2B5EF4-FFF2-40B4-BE49-F238E27FC236}">
                  <a16:creationId xmlns:a16="http://schemas.microsoft.com/office/drawing/2014/main" id="{189C1158-FCB8-13F2-F738-078B3DA517C7}"/>
                </a:ext>
              </a:extLst>
            </p:cNvPr>
            <p:cNvSpPr/>
            <p:nvPr/>
          </p:nvSpPr>
          <p:spPr>
            <a:xfrm>
              <a:off x="6395001" y="1752050"/>
              <a:ext cx="5344325" cy="1819125"/>
            </a:xfrm>
            <a:custGeom>
              <a:avLst/>
              <a:gdLst/>
              <a:ahLst/>
              <a:cxnLst/>
              <a:rect l="l" t="t" r="r" b="b"/>
              <a:pathLst>
                <a:path w="5344325" h="1819125" extrusionOk="0">
                  <a:moveTo>
                    <a:pt x="0" y="0"/>
                  </a:moveTo>
                  <a:lnTo>
                    <a:pt x="5344325" y="0"/>
                  </a:lnTo>
                  <a:lnTo>
                    <a:pt x="5344325" y="1819125"/>
                  </a:lnTo>
                  <a:lnTo>
                    <a:pt x="0" y="1819125"/>
                  </a:lnTo>
                  <a:lnTo>
                    <a:pt x="0" y="0"/>
                  </a:lnTo>
                  <a:close/>
                </a:path>
              </a:pathLst>
            </a:cu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311075" tIns="328025" rIns="311075" bIns="80000" anchor="t" anchorCtr="0">
              <a:noAutofit/>
            </a:bodyPr>
            <a:lstStyle/>
            <a:p>
              <a:pPr marL="85725" marR="0" lvl="1" indent="-85725" algn="l" rtl="0">
                <a:lnSpc>
                  <a:spcPct val="90000"/>
                </a:lnSpc>
                <a:spcBef>
                  <a:spcPts val="0"/>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Rapidly progressing diseases can exhibit dynamic and unpredictable patterns, making it difficult to model and predict the disease trajectory accurately.</a:t>
              </a:r>
              <a:endParaRPr sz="1125" b="0" i="0" u="none" strike="noStrike" cap="none">
                <a:solidFill>
                  <a:schemeClr val="dk1"/>
                </a:solidFill>
                <a:latin typeface="Arial"/>
                <a:ea typeface="Arial"/>
                <a:cs typeface="Arial"/>
                <a:sym typeface="Arial"/>
              </a:endParaRPr>
            </a:p>
            <a:p>
              <a:pPr marL="85725" marR="0" lvl="1" indent="-14285" algn="l" rtl="0">
                <a:lnSpc>
                  <a:spcPct val="90000"/>
                </a:lnSpc>
                <a:spcBef>
                  <a:spcPts val="169"/>
                </a:spcBef>
                <a:spcAft>
                  <a:spcPts val="0"/>
                </a:spcAft>
                <a:buClr>
                  <a:schemeClr val="dk1"/>
                </a:buClr>
                <a:buSzPts val="1125"/>
                <a:buFont typeface="Arial"/>
                <a:buNone/>
              </a:pPr>
              <a:endParaRPr sz="1125" b="0" i="0" u="none" strike="noStrike" cap="none">
                <a:solidFill>
                  <a:schemeClr val="dk1"/>
                </a:solidFill>
                <a:latin typeface="Arial"/>
                <a:ea typeface="Arial"/>
                <a:cs typeface="Arial"/>
                <a:sym typeface="Arial"/>
              </a:endParaRPr>
            </a:p>
            <a:p>
              <a:pPr marL="85725" marR="0" lvl="1" indent="-85725" algn="l" rtl="0">
                <a:lnSpc>
                  <a:spcPct val="90000"/>
                </a:lnSpc>
                <a:spcBef>
                  <a:spcPts val="169"/>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Changes in patient condition may occur rapidly, and capturing these nuances in the data is challenging.</a:t>
              </a:r>
              <a:endParaRPr sz="1400" b="0" i="0" u="none" strike="noStrike" cap="none">
                <a:solidFill>
                  <a:srgbClr val="000000"/>
                </a:solidFill>
                <a:latin typeface="Arial"/>
                <a:ea typeface="Arial"/>
                <a:cs typeface="Arial"/>
                <a:sym typeface="Arial"/>
              </a:endParaRPr>
            </a:p>
          </p:txBody>
        </p:sp>
        <p:sp>
          <p:nvSpPr>
            <p:cNvPr id="1095" name="Google Shape;1095;p49">
              <a:extLst>
                <a:ext uri="{FF2B5EF4-FFF2-40B4-BE49-F238E27FC236}">
                  <a16:creationId xmlns:a16="http://schemas.microsoft.com/office/drawing/2014/main" id="{56707C2C-550F-4618-7F36-DCBBFA1877AF}"/>
                </a:ext>
              </a:extLst>
            </p:cNvPr>
            <p:cNvSpPr/>
            <p:nvPr/>
          </p:nvSpPr>
          <p:spPr>
            <a:xfrm>
              <a:off x="6662217" y="1507501"/>
              <a:ext cx="3741027" cy="489097"/>
            </a:xfrm>
            <a:custGeom>
              <a:avLst/>
              <a:gdLst/>
              <a:ahLst/>
              <a:cxnLst/>
              <a:rect l="l" t="t" r="r" b="b"/>
              <a:pathLst>
                <a:path w="3741027" h="595910" extrusionOk="0">
                  <a:moveTo>
                    <a:pt x="0" y="99320"/>
                  </a:moveTo>
                  <a:cubicBezTo>
                    <a:pt x="0" y="44467"/>
                    <a:pt x="44467" y="0"/>
                    <a:pt x="99320" y="0"/>
                  </a:cubicBezTo>
                  <a:lnTo>
                    <a:pt x="3641707" y="0"/>
                  </a:lnTo>
                  <a:cubicBezTo>
                    <a:pt x="3696560" y="0"/>
                    <a:pt x="3741027" y="44467"/>
                    <a:pt x="3741027" y="99320"/>
                  </a:cubicBezTo>
                  <a:lnTo>
                    <a:pt x="3741027" y="496590"/>
                  </a:lnTo>
                  <a:cubicBezTo>
                    <a:pt x="3741027" y="551443"/>
                    <a:pt x="3696560" y="595910"/>
                    <a:pt x="3641707" y="595910"/>
                  </a:cubicBezTo>
                  <a:lnTo>
                    <a:pt x="99320" y="595910"/>
                  </a:lnTo>
                  <a:cubicBezTo>
                    <a:pt x="44467" y="595910"/>
                    <a:pt x="0" y="551443"/>
                    <a:pt x="0" y="496590"/>
                  </a:cubicBezTo>
                  <a:lnTo>
                    <a:pt x="0" y="99320"/>
                  </a:lnTo>
                  <a:close/>
                </a:path>
              </a:pathLst>
            </a:custGeom>
            <a:solidFill>
              <a:srgbClr val="604B79"/>
            </a:solidFill>
            <a:ln w="25400" cap="flat" cmpd="sng">
              <a:solidFill>
                <a:schemeClr val="lt1"/>
              </a:solidFill>
              <a:prstDash val="solid"/>
              <a:round/>
              <a:headEnd type="none" w="sm" len="sm"/>
              <a:tailEnd type="none" w="sm" len="sm"/>
            </a:ln>
          </p:spPr>
          <p:txBody>
            <a:bodyPr spcFirstLastPara="1" wrap="square" lIns="127850" tIns="21800" rIns="127850" bIns="2180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Dynamic Nature of the Disease:</a:t>
              </a:r>
              <a:endParaRPr sz="1200" b="0" i="0" u="none" strike="noStrike" cap="none">
                <a:solidFill>
                  <a:schemeClr val="lt1"/>
                </a:solidFill>
                <a:latin typeface="Arial"/>
                <a:ea typeface="Arial"/>
                <a:cs typeface="Arial"/>
                <a:sym typeface="Arial"/>
              </a:endParaRPr>
            </a:p>
          </p:txBody>
        </p:sp>
        <p:sp>
          <p:nvSpPr>
            <p:cNvPr id="1096" name="Google Shape;1096;p49">
              <a:extLst>
                <a:ext uri="{FF2B5EF4-FFF2-40B4-BE49-F238E27FC236}">
                  <a16:creationId xmlns:a16="http://schemas.microsoft.com/office/drawing/2014/main" id="{3A9E8849-C529-1CE9-D529-315F7CC5BA87}"/>
                </a:ext>
              </a:extLst>
            </p:cNvPr>
            <p:cNvSpPr/>
            <p:nvPr/>
          </p:nvSpPr>
          <p:spPr>
            <a:xfrm>
              <a:off x="6395001" y="3978866"/>
              <a:ext cx="5344325" cy="1968280"/>
            </a:xfrm>
            <a:custGeom>
              <a:avLst/>
              <a:gdLst/>
              <a:ahLst/>
              <a:cxnLst/>
              <a:rect l="l" t="t" r="r" b="b"/>
              <a:pathLst>
                <a:path w="5344325" h="1819125" extrusionOk="0">
                  <a:moveTo>
                    <a:pt x="0" y="0"/>
                  </a:moveTo>
                  <a:lnTo>
                    <a:pt x="5344325" y="0"/>
                  </a:lnTo>
                  <a:lnTo>
                    <a:pt x="5344325" y="1819125"/>
                  </a:lnTo>
                  <a:lnTo>
                    <a:pt x="0" y="1819125"/>
                  </a:lnTo>
                  <a:lnTo>
                    <a:pt x="0" y="0"/>
                  </a:lnTo>
                  <a:close/>
                </a:path>
              </a:pathLst>
            </a:cu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311075" tIns="328025" rIns="311075" bIns="80000" anchor="t" anchorCtr="0">
              <a:noAutofit/>
            </a:bodyPr>
            <a:lstStyle/>
            <a:p>
              <a:pPr marL="85725" marR="0" lvl="1" indent="-85725" algn="l" rtl="0">
                <a:lnSpc>
                  <a:spcPct val="90000"/>
                </a:lnSpc>
                <a:spcBef>
                  <a:spcPts val="0"/>
                </a:spcBef>
                <a:spcAft>
                  <a:spcPts val="0"/>
                </a:spcAft>
                <a:buClr>
                  <a:schemeClr val="dk1"/>
                </a:buClr>
                <a:buSzPts val="1125"/>
                <a:buFont typeface="Arial"/>
                <a:buChar char="•"/>
              </a:pPr>
              <a:r>
                <a:rPr lang="en-US" sz="1125" b="0" i="0" u="none" strike="noStrike" cap="none" dirty="0">
                  <a:solidFill>
                    <a:schemeClr val="dk1"/>
                  </a:solidFill>
                  <a:latin typeface="Arial"/>
                  <a:ea typeface="Arial"/>
                  <a:cs typeface="Arial"/>
                  <a:sym typeface="Arial"/>
                </a:rPr>
                <a:t>Features that are relevant early in the disease progression might lose their significance as the disease advances. </a:t>
              </a:r>
              <a:endParaRPr sz="1125" b="0" i="0" u="none" strike="noStrike" cap="none" dirty="0">
                <a:solidFill>
                  <a:schemeClr val="dk1"/>
                </a:solidFill>
                <a:latin typeface="Arial"/>
                <a:ea typeface="Arial"/>
                <a:cs typeface="Arial"/>
                <a:sym typeface="Arial"/>
              </a:endParaRPr>
            </a:p>
            <a:p>
              <a:pPr marL="85725" marR="0" lvl="1" indent="-14285" algn="l" rtl="0">
                <a:lnSpc>
                  <a:spcPct val="90000"/>
                </a:lnSpc>
                <a:spcBef>
                  <a:spcPts val="169"/>
                </a:spcBef>
                <a:spcAft>
                  <a:spcPts val="0"/>
                </a:spcAft>
                <a:buClr>
                  <a:schemeClr val="dk1"/>
                </a:buClr>
                <a:buSzPts val="1125"/>
                <a:buFont typeface="Arial"/>
                <a:buNone/>
              </a:pPr>
              <a:endParaRPr sz="1100" b="0" i="0" u="none" strike="noStrike" cap="none" dirty="0">
                <a:solidFill>
                  <a:schemeClr val="dk1"/>
                </a:solidFill>
                <a:latin typeface="Arial"/>
                <a:ea typeface="Arial"/>
                <a:cs typeface="Arial"/>
                <a:sym typeface="Arial"/>
              </a:endParaRPr>
            </a:p>
            <a:p>
              <a:pPr marL="85725" marR="0" lvl="1" indent="-85725" algn="l" rtl="0">
                <a:lnSpc>
                  <a:spcPct val="90000"/>
                </a:lnSpc>
                <a:spcBef>
                  <a:spcPts val="169"/>
                </a:spcBef>
                <a:spcAft>
                  <a:spcPts val="0"/>
                </a:spcAft>
                <a:buClr>
                  <a:schemeClr val="dk1"/>
                </a:buClr>
                <a:buSzPts val="1125"/>
                <a:buFont typeface="Arial"/>
                <a:buChar char="•"/>
              </a:pPr>
              <a:r>
                <a:rPr lang="en-US" sz="1125" b="0" i="0" u="none" strike="noStrike" cap="none" dirty="0">
                  <a:solidFill>
                    <a:schemeClr val="dk1"/>
                  </a:solidFill>
                  <a:latin typeface="Arial"/>
                  <a:ea typeface="Arial"/>
                  <a:cs typeface="Arial"/>
                  <a:sym typeface="Arial"/>
                </a:rPr>
                <a:t>Identifying stable features that provide consistent predictive power throughout the progression becomes a challenge.</a:t>
              </a:r>
              <a:endParaRPr sz="1400" b="0" i="0" u="none" strike="noStrike" cap="none" dirty="0">
                <a:solidFill>
                  <a:srgbClr val="000000"/>
                </a:solidFill>
                <a:latin typeface="Arial"/>
                <a:ea typeface="Arial"/>
                <a:cs typeface="Arial"/>
                <a:sym typeface="Arial"/>
              </a:endParaRPr>
            </a:p>
          </p:txBody>
        </p:sp>
        <p:sp>
          <p:nvSpPr>
            <p:cNvPr id="1097" name="Google Shape;1097;p49">
              <a:extLst>
                <a:ext uri="{FF2B5EF4-FFF2-40B4-BE49-F238E27FC236}">
                  <a16:creationId xmlns:a16="http://schemas.microsoft.com/office/drawing/2014/main" id="{F657A965-E8CA-4662-1F7A-30BA5F943B1B}"/>
                </a:ext>
              </a:extLst>
            </p:cNvPr>
            <p:cNvSpPr/>
            <p:nvPr/>
          </p:nvSpPr>
          <p:spPr>
            <a:xfrm>
              <a:off x="6662217" y="3721395"/>
              <a:ext cx="3741027" cy="489097"/>
            </a:xfrm>
            <a:custGeom>
              <a:avLst/>
              <a:gdLst/>
              <a:ahLst/>
              <a:cxnLst/>
              <a:rect l="l" t="t" r="r" b="b"/>
              <a:pathLst>
                <a:path w="3741027" h="619920" extrusionOk="0">
                  <a:moveTo>
                    <a:pt x="0" y="103322"/>
                  </a:moveTo>
                  <a:cubicBezTo>
                    <a:pt x="0" y="46259"/>
                    <a:pt x="46259" y="0"/>
                    <a:pt x="103322" y="0"/>
                  </a:cubicBezTo>
                  <a:lnTo>
                    <a:pt x="3637705" y="0"/>
                  </a:lnTo>
                  <a:cubicBezTo>
                    <a:pt x="3694768" y="0"/>
                    <a:pt x="3741027" y="46259"/>
                    <a:pt x="3741027" y="103322"/>
                  </a:cubicBezTo>
                  <a:lnTo>
                    <a:pt x="3741027" y="516598"/>
                  </a:lnTo>
                  <a:cubicBezTo>
                    <a:pt x="3741027" y="573661"/>
                    <a:pt x="3694768" y="619920"/>
                    <a:pt x="3637705" y="619920"/>
                  </a:cubicBezTo>
                  <a:lnTo>
                    <a:pt x="103322" y="619920"/>
                  </a:lnTo>
                  <a:cubicBezTo>
                    <a:pt x="46259" y="619920"/>
                    <a:pt x="0" y="573661"/>
                    <a:pt x="0" y="516598"/>
                  </a:cubicBezTo>
                  <a:lnTo>
                    <a:pt x="0" y="103322"/>
                  </a:lnTo>
                  <a:close/>
                </a:path>
              </a:pathLst>
            </a:custGeom>
            <a:solidFill>
              <a:srgbClr val="604B79"/>
            </a:solidFill>
            <a:ln w="25400" cap="flat" cmpd="sng">
              <a:solidFill>
                <a:schemeClr val="lt1"/>
              </a:solidFill>
              <a:prstDash val="solid"/>
              <a:round/>
              <a:headEnd type="none" w="sm" len="sm"/>
              <a:tailEnd type="none" w="sm" len="sm"/>
            </a:ln>
          </p:spPr>
          <p:txBody>
            <a:bodyPr spcFirstLastPara="1" wrap="square" lIns="128725" tIns="22675" rIns="128725" bIns="226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Limited Feature Stability:</a:t>
              </a:r>
              <a:endParaRPr sz="12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103542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2a1380c5f26_0_70"/>
          <p:cNvSpPr txBox="1">
            <a:spLocks noGrp="1"/>
          </p:cNvSpPr>
          <p:nvPr>
            <p:ph type="title"/>
          </p:nvPr>
        </p:nvSpPr>
        <p:spPr>
          <a:xfrm>
            <a:off x="411481" y="4720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related to Sediment Plot - Part 1</a:t>
            </a:r>
            <a:endParaRPr/>
          </a:p>
        </p:txBody>
      </p:sp>
      <p:sp>
        <p:nvSpPr>
          <p:cNvPr id="662" name="Google Shape;662;g2a1380c5f26_0_7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63" name="Google Shape;663;g2a1380c5f26_0_7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60</a:t>
            </a:fld>
            <a:endParaRPr/>
          </a:p>
        </p:txBody>
      </p:sp>
      <p:pic>
        <p:nvPicPr>
          <p:cNvPr id="664" name="Google Shape;664;g2a1380c5f26_0_70"/>
          <p:cNvPicPr preferRelativeResize="0"/>
          <p:nvPr/>
        </p:nvPicPr>
        <p:blipFill rotWithShape="1">
          <a:blip r:embed="rId3">
            <a:alphaModFix/>
          </a:blip>
          <a:srcRect/>
          <a:stretch/>
        </p:blipFill>
        <p:spPr>
          <a:xfrm>
            <a:off x="25" y="740878"/>
            <a:ext cx="9144003" cy="372814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a1380c5f26_0_78"/>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related to Sediment Plot - Part 2</a:t>
            </a:r>
            <a:endParaRPr/>
          </a:p>
        </p:txBody>
      </p:sp>
      <p:sp>
        <p:nvSpPr>
          <p:cNvPr id="671" name="Google Shape;671;g2a1380c5f26_0_78"/>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72" name="Google Shape;672;g2a1380c5f26_0_7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61</a:t>
            </a:fld>
            <a:endParaRPr/>
          </a:p>
        </p:txBody>
      </p:sp>
      <p:pic>
        <p:nvPicPr>
          <p:cNvPr id="673" name="Google Shape;673;g2a1380c5f26_0_78"/>
          <p:cNvPicPr preferRelativeResize="0"/>
          <p:nvPr/>
        </p:nvPicPr>
        <p:blipFill rotWithShape="1">
          <a:blip r:embed="rId3">
            <a:alphaModFix/>
          </a:blip>
          <a:srcRect/>
          <a:stretch/>
        </p:blipFill>
        <p:spPr>
          <a:xfrm>
            <a:off x="491324" y="1160475"/>
            <a:ext cx="2439000" cy="3202676"/>
          </a:xfrm>
          <a:prstGeom prst="rect">
            <a:avLst/>
          </a:prstGeom>
          <a:noFill/>
          <a:ln>
            <a:noFill/>
          </a:ln>
        </p:spPr>
      </p:pic>
      <p:pic>
        <p:nvPicPr>
          <p:cNvPr id="674" name="Google Shape;674;g2a1380c5f26_0_78"/>
          <p:cNvPicPr preferRelativeResize="0"/>
          <p:nvPr/>
        </p:nvPicPr>
        <p:blipFill rotWithShape="1">
          <a:blip r:embed="rId4">
            <a:alphaModFix/>
          </a:blip>
          <a:srcRect/>
          <a:stretch/>
        </p:blipFill>
        <p:spPr>
          <a:xfrm>
            <a:off x="3720000" y="1154550"/>
            <a:ext cx="1463500" cy="3164425"/>
          </a:xfrm>
          <a:prstGeom prst="rect">
            <a:avLst/>
          </a:prstGeom>
          <a:noFill/>
          <a:ln>
            <a:noFill/>
          </a:ln>
        </p:spPr>
      </p:pic>
      <p:sp>
        <p:nvSpPr>
          <p:cNvPr id="675" name="Google Shape;675;g2a1380c5f26_0_78"/>
          <p:cNvSpPr txBox="1"/>
          <p:nvPr/>
        </p:nvSpPr>
        <p:spPr>
          <a:xfrm>
            <a:off x="5555050" y="1379550"/>
            <a:ext cx="31017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We have no risk scores to references in our database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2a1380c5f26_0_54"/>
          <p:cNvSpPr txBox="1">
            <a:spLocks noGrp="1"/>
          </p:cNvSpPr>
          <p:nvPr>
            <p:ph type="body" idx="1"/>
          </p:nvPr>
        </p:nvSpPr>
        <p:spPr>
          <a:xfrm>
            <a:off x="418075" y="1204651"/>
            <a:ext cx="8307900" cy="31116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1500"/>
              </a:spcBef>
              <a:spcAft>
                <a:spcPts val="0"/>
              </a:spcAft>
              <a:buClr>
                <a:srgbClr val="374151"/>
              </a:buClr>
              <a:buSzPts val="1200"/>
              <a:buChar char="●"/>
            </a:pPr>
            <a:r>
              <a:rPr lang="en-US" sz="1200">
                <a:solidFill>
                  <a:srgbClr val="374151"/>
                </a:solidFill>
              </a:rPr>
              <a:t>TPL_type: Indicates the type of treatment, possibly referring to a specific therapy or protocol.</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Date_LF: Represents the date of the last follow-up for the patient, providing the end point for the observation period.</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TPL_Art: Indicates the type of treatment related to art (possibly an abbreviation), likely associated with the treatment protocol.</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TPL_date: Date associated with the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TPL_Phase: Indicates the phase of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Time_Diag_TPL: Time from diagnosis to the start of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Time_1CR_TPL: Time from the first complete remission (CR) to the start of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cuminc: Cumulative incidence of a specific event.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rfsstat_allo: Recurrence-free survival status specific to allo (possibly allogeneic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rfs_allo: Recurrence-free survival time specific to allo.</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cuminc_allo: Cumulative incidence specific to allo. （bone marrow transplant）</a:t>
            </a:r>
            <a:endParaRPr sz="1200"/>
          </a:p>
        </p:txBody>
      </p:sp>
      <p:sp>
        <p:nvSpPr>
          <p:cNvPr id="682" name="Google Shape;682;g2a1380c5f26_0_5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62</a:t>
            </a:fld>
            <a:endParaRPr/>
          </a:p>
        </p:txBody>
      </p:sp>
      <p:sp>
        <p:nvSpPr>
          <p:cNvPr id="683" name="Google Shape;683;g2a1380c5f26_0_54"/>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 Part 1:</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2a22035105a_0_7"/>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 Part 2:</a:t>
            </a:r>
            <a:endParaRPr/>
          </a:p>
        </p:txBody>
      </p:sp>
      <p:sp>
        <p:nvSpPr>
          <p:cNvPr id="690" name="Google Shape;690;g2a22035105a_0_7"/>
          <p:cNvSpPr txBox="1">
            <a:spLocks noGrp="1"/>
          </p:cNvSpPr>
          <p:nvPr>
            <p:ph type="body" idx="1"/>
          </p:nvPr>
        </p:nvSpPr>
        <p:spPr>
          <a:xfrm>
            <a:off x="483825" y="1250923"/>
            <a:ext cx="8307900" cy="22707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1500"/>
              </a:spcBef>
              <a:spcAft>
                <a:spcPts val="0"/>
              </a:spcAft>
              <a:buClr>
                <a:srgbClr val="374151"/>
              </a:buClr>
              <a:buSzPts val="1200"/>
              <a:buChar char="●"/>
            </a:pPr>
            <a:r>
              <a:rPr lang="en-US" sz="1200">
                <a:solidFill>
                  <a:srgbClr val="374151"/>
                </a:solidFill>
              </a:rPr>
              <a:t>CR_date: Date of achieving complete remission (CR).</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Recurrence_date: Date of recurrence after initial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Post_Induction_Therapy_Remission: Indicates whether the patient achieved remission after post-induction therapy.</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Status: Overall clinical status or outcome.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OS (Overall Survival): Survival time from a specific time point, often diagnosis.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EFSSTAT: Event-free survival status.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ereignart: Type of event (e.g., death, recurrence) leading to an event-free survival.</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efs: Event-free survival time.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rfsstat: Recurrence-free survival status.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 Recurrence-free survival time.</a:t>
            </a:r>
            <a:endParaRPr sz="1200">
              <a:solidFill>
                <a:srgbClr val="374151"/>
              </a:solidFill>
            </a:endParaRPr>
          </a:p>
          <a:p>
            <a:pPr marL="0" lvl="0" indent="0" algn="l" rtl="0">
              <a:lnSpc>
                <a:spcPct val="100000"/>
              </a:lnSpc>
              <a:spcBef>
                <a:spcPts val="1500"/>
              </a:spcBef>
              <a:spcAft>
                <a:spcPts val="0"/>
              </a:spcAft>
              <a:buSzPts val="1800"/>
              <a:buNone/>
            </a:pPr>
            <a:endParaRPr/>
          </a:p>
        </p:txBody>
      </p:sp>
      <p:sp>
        <p:nvSpPr>
          <p:cNvPr id="691" name="Google Shape;691;g2a22035105a_0_7"/>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a22035105a_0_15"/>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Questions related to TPL columns</a:t>
            </a:r>
            <a:endParaRPr/>
          </a:p>
        </p:txBody>
      </p:sp>
      <p:sp>
        <p:nvSpPr>
          <p:cNvPr id="698" name="Google Shape;698;g2a22035105a_0_15"/>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What are the TPL_type?</a:t>
            </a:r>
            <a:endParaRPr/>
          </a:p>
          <a:p>
            <a:pPr marL="0" lvl="0" indent="0" algn="l" rtl="0">
              <a:lnSpc>
                <a:spcPct val="100000"/>
              </a:lnSpc>
              <a:spcBef>
                <a:spcPts val="1400"/>
              </a:spcBef>
              <a:spcAft>
                <a:spcPts val="0"/>
              </a:spcAft>
              <a:buSzPts val="1800"/>
              <a:buNone/>
            </a:pPr>
            <a:endParaRPr/>
          </a:p>
          <a:p>
            <a:pPr marL="457200" lvl="0" indent="-342900" algn="l" rtl="0">
              <a:lnSpc>
                <a:spcPct val="100000"/>
              </a:lnSpc>
              <a:spcBef>
                <a:spcPts val="1400"/>
              </a:spcBef>
              <a:spcAft>
                <a:spcPts val="0"/>
              </a:spcAft>
              <a:buSzPts val="1800"/>
              <a:buChar char="●"/>
            </a:pPr>
            <a:r>
              <a:rPr lang="en-US"/>
              <a:t>FREMD meaning?</a:t>
            </a:r>
            <a:endParaRPr/>
          </a:p>
          <a:p>
            <a:pPr marL="457200" lvl="0" indent="-342900" algn="l" rtl="0">
              <a:lnSpc>
                <a:spcPct val="100000"/>
              </a:lnSpc>
              <a:spcBef>
                <a:spcPts val="0"/>
              </a:spcBef>
              <a:spcAft>
                <a:spcPts val="0"/>
              </a:spcAft>
              <a:buSzPts val="1800"/>
              <a:buChar char="●"/>
            </a:pPr>
            <a:r>
              <a:rPr lang="en-US"/>
              <a:t>Why separate as FREMD and ALLO treatment?</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r>
              <a:rPr lang="en-US"/>
              <a:t>We need to change these part as tMN related disease or tMN itself</a:t>
            </a:r>
            <a:endParaRPr/>
          </a:p>
        </p:txBody>
      </p:sp>
      <p:sp>
        <p:nvSpPr>
          <p:cNvPr id="699" name="Google Shape;699;g2a22035105a_0_1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64</a:t>
            </a:fld>
            <a:endParaRPr/>
          </a:p>
        </p:txBody>
      </p:sp>
      <p:pic>
        <p:nvPicPr>
          <p:cNvPr id="700" name="Google Shape;700;g2a22035105a_0_15"/>
          <p:cNvPicPr preferRelativeResize="0"/>
          <p:nvPr/>
        </p:nvPicPr>
        <p:blipFill rotWithShape="1">
          <a:blip r:embed="rId3">
            <a:alphaModFix/>
          </a:blip>
          <a:srcRect/>
          <a:stretch/>
        </p:blipFill>
        <p:spPr>
          <a:xfrm>
            <a:off x="6126172" y="514362"/>
            <a:ext cx="1767650" cy="2851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2a22035105a_0_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Problems:</a:t>
            </a:r>
            <a:endParaRPr/>
          </a:p>
        </p:txBody>
      </p:sp>
      <p:sp>
        <p:nvSpPr>
          <p:cNvPr id="707" name="Google Shape;707;g2a22035105a_0_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400"/>
              <a:t>Relapse: </a:t>
            </a:r>
            <a:endParaRPr sz="1400"/>
          </a:p>
          <a:p>
            <a:pPr marL="457200" lvl="0" indent="-317500" algn="l" rtl="0">
              <a:lnSpc>
                <a:spcPct val="100000"/>
              </a:lnSpc>
              <a:spcBef>
                <a:spcPts val="1400"/>
              </a:spcBef>
              <a:spcAft>
                <a:spcPts val="0"/>
              </a:spcAft>
              <a:buSzPts val="1400"/>
              <a:buChar char="●"/>
            </a:pPr>
            <a:r>
              <a:rPr lang="en-US" sz="1400"/>
              <a:t>Too many categories and variety we could not capture one by one</a:t>
            </a:r>
            <a:endParaRPr sz="1400"/>
          </a:p>
          <a:p>
            <a:pPr marL="457200" lvl="0" indent="-317500" algn="l" rtl="0">
              <a:lnSpc>
                <a:spcPct val="100000"/>
              </a:lnSpc>
              <a:spcBef>
                <a:spcPts val="0"/>
              </a:spcBef>
              <a:spcAft>
                <a:spcPts val="0"/>
              </a:spcAft>
              <a:buSzPts val="1400"/>
              <a:buChar char="●"/>
            </a:pPr>
            <a:r>
              <a:rPr lang="en-US" sz="1400"/>
              <a:t>Around 550,000 records</a:t>
            </a:r>
            <a:endParaRPr sz="1400"/>
          </a:p>
          <a:p>
            <a:pPr marL="457200" lvl="0" indent="-317500" algn="l" rtl="0">
              <a:lnSpc>
                <a:spcPct val="100000"/>
              </a:lnSpc>
              <a:spcBef>
                <a:spcPts val="0"/>
              </a:spcBef>
              <a:spcAft>
                <a:spcPts val="0"/>
              </a:spcAft>
              <a:buSzPts val="1400"/>
              <a:buChar char="●"/>
            </a:pPr>
            <a:r>
              <a:rPr lang="en-US" sz="1400"/>
              <a:t>Unless we target the exact same disease name, since it would be different for every cancer patient.</a:t>
            </a: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r>
              <a:rPr lang="en-US" sz="1400"/>
              <a:t>In the article, it is always related to AML, and set AML categories so they can target the exact keyword</a:t>
            </a:r>
            <a:endParaRPr sz="1400"/>
          </a:p>
          <a:p>
            <a:pPr marL="0" lvl="0" indent="0" algn="l" rtl="0">
              <a:lnSpc>
                <a:spcPct val="100000"/>
              </a:lnSpc>
              <a:spcBef>
                <a:spcPts val="1400"/>
              </a:spcBef>
              <a:spcAft>
                <a:spcPts val="0"/>
              </a:spcAft>
              <a:buSzPts val="1800"/>
              <a:buNone/>
            </a:pPr>
            <a:endParaRPr sz="1400"/>
          </a:p>
          <a:p>
            <a:pPr marL="457200" lvl="0" indent="-317500" algn="l" rtl="0">
              <a:lnSpc>
                <a:spcPct val="100000"/>
              </a:lnSpc>
              <a:spcBef>
                <a:spcPts val="0"/>
              </a:spcBef>
              <a:spcAft>
                <a:spcPts val="0"/>
              </a:spcAft>
              <a:buClr>
                <a:schemeClr val="dk1"/>
              </a:buClr>
              <a:buSzPts val="1400"/>
              <a:buChar char="●"/>
            </a:pPr>
            <a:r>
              <a:rPr lang="en-US" sz="1400"/>
              <a:t>We have no risk scores to references in our database</a:t>
            </a:r>
            <a:endParaRPr sz="1400"/>
          </a:p>
          <a:p>
            <a:pPr marL="0" lvl="0" indent="0" algn="l" rtl="0">
              <a:lnSpc>
                <a:spcPct val="100000"/>
              </a:lnSpc>
              <a:spcBef>
                <a:spcPts val="0"/>
              </a:spcBef>
              <a:spcAft>
                <a:spcPts val="0"/>
              </a:spcAft>
              <a:buSzPts val="1800"/>
              <a:buNone/>
            </a:pPr>
            <a:endParaRPr sz="1400"/>
          </a:p>
          <a:p>
            <a:pPr marL="0" lvl="0" indent="0" algn="l" rtl="0">
              <a:lnSpc>
                <a:spcPct val="100000"/>
              </a:lnSpc>
              <a:spcBef>
                <a:spcPts val="0"/>
              </a:spcBef>
              <a:spcAft>
                <a:spcPts val="0"/>
              </a:spcAft>
              <a:buSzPts val="1800"/>
              <a:buNone/>
            </a:pPr>
            <a:endParaRPr sz="1400"/>
          </a:p>
          <a:p>
            <a:pPr marL="0" lvl="0" indent="0" algn="l" rtl="0">
              <a:lnSpc>
                <a:spcPct val="100000"/>
              </a:lnSpc>
              <a:spcBef>
                <a:spcPts val="1400"/>
              </a:spcBef>
              <a:spcAft>
                <a:spcPts val="0"/>
              </a:spcAft>
              <a:buSzPts val="1800"/>
              <a:buNone/>
            </a:pPr>
            <a:r>
              <a:rPr lang="en-US" sz="1400"/>
              <a:t>multi-stage prediction model</a:t>
            </a: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p:txBody>
      </p:sp>
      <p:sp>
        <p:nvSpPr>
          <p:cNvPr id="708" name="Google Shape;708;g2a22035105a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2a22035105a_1_16"/>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1</a:t>
            </a:r>
            <a:endParaRPr/>
          </a:p>
        </p:txBody>
      </p:sp>
      <p:sp>
        <p:nvSpPr>
          <p:cNvPr id="715" name="Google Shape;715;g2a22035105a_1_16"/>
          <p:cNvSpPr txBox="1">
            <a:spLocks noGrp="1"/>
          </p:cNvSpPr>
          <p:nvPr>
            <p:ph type="body" idx="1"/>
          </p:nvPr>
        </p:nvSpPr>
        <p:spPr>
          <a:xfrm>
            <a:off x="491319" y="1108445"/>
            <a:ext cx="8307900" cy="3485100"/>
          </a:xfrm>
          <a:prstGeom prst="rect">
            <a:avLst/>
          </a:prstGeom>
          <a:solidFill>
            <a:schemeClr val="lt1"/>
          </a:solidFill>
          <a:ln>
            <a:noFill/>
          </a:ln>
        </p:spPr>
        <p:txBody>
          <a:bodyPr spcFirstLastPara="1" wrap="square" lIns="0" tIns="0" rIns="0" bIns="0" anchor="t" anchorCtr="0">
            <a:noAutofit/>
          </a:bodyPr>
          <a:lstStyle/>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TPL_type:</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This is a categorical variable indicating the type of treatment. There isn't a specific formula for this; it's a classification based on the type of treatment received.</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Date_LF:</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This is the date of the last follow-up and is recorded as a specific date.</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TPL_Art:</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Similar to TPL_type, it is a categorical variable indicating the type of treatment related to art.</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TPL_date:</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Date associated with the TPL treatment. It is recorded as a specific date.</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TPL_Phase:</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Indicates the phase of TPL treatment. This is typically a categorical variable.</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Time_Diag_TPL:</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Time from diagnosis to the start of TPL treatment</a:t>
            </a:r>
            <a:endParaRPr sz="1100">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highlight>
                  <a:schemeClr val="lt1"/>
                </a:highlight>
              </a:rPr>
              <a:t>Time</a:t>
            </a:r>
            <a:r>
              <a:rPr lang="en-US" sz="1100">
                <a:solidFill>
                  <a:srgbClr val="000000"/>
                </a:solidFill>
                <a:highlight>
                  <a:schemeClr val="lt1"/>
                </a:highlight>
              </a:rPr>
              <a:t>_</a:t>
            </a:r>
            <a:r>
              <a:rPr lang="en-US" sz="1100" i="1">
                <a:solidFill>
                  <a:srgbClr val="000000"/>
                </a:solidFill>
                <a:highlight>
                  <a:schemeClr val="lt1"/>
                </a:highlight>
              </a:rPr>
              <a:t>Diag</a:t>
            </a:r>
            <a:r>
              <a:rPr lang="en-US" sz="1100">
                <a:solidFill>
                  <a:srgbClr val="000000"/>
                </a:solidFill>
                <a:highlight>
                  <a:schemeClr val="lt1"/>
                </a:highlight>
              </a:rPr>
              <a:t>_</a:t>
            </a:r>
            <a:r>
              <a:rPr lang="en-US" sz="1100" i="1">
                <a:solidFill>
                  <a:srgbClr val="000000"/>
                </a:solidFill>
                <a:highlight>
                  <a:schemeClr val="lt1"/>
                </a:highlight>
              </a:rPr>
              <a:t>TPL</a:t>
            </a:r>
            <a:r>
              <a:rPr lang="en-US" sz="1100">
                <a:solidFill>
                  <a:srgbClr val="000000"/>
                </a:solidFill>
                <a:highlight>
                  <a:schemeClr val="lt1"/>
                </a:highlight>
              </a:rPr>
              <a:t>=</a:t>
            </a:r>
            <a:r>
              <a:rPr lang="en-US" sz="1100" i="1">
                <a:solidFill>
                  <a:srgbClr val="000000"/>
                </a:solidFill>
                <a:highlight>
                  <a:schemeClr val="lt1"/>
                </a:highlight>
              </a:rPr>
              <a:t>TPL</a:t>
            </a:r>
            <a:r>
              <a:rPr lang="en-US" sz="1100">
                <a:solidFill>
                  <a:srgbClr val="000000"/>
                </a:solidFill>
                <a:highlight>
                  <a:schemeClr val="lt1"/>
                </a:highlight>
              </a:rPr>
              <a:t>_</a:t>
            </a:r>
            <a:r>
              <a:rPr lang="en-US" sz="1100" i="1">
                <a:solidFill>
                  <a:srgbClr val="000000"/>
                </a:solidFill>
                <a:highlight>
                  <a:schemeClr val="lt1"/>
                </a:highlight>
              </a:rPr>
              <a:t>date</a:t>
            </a:r>
            <a:r>
              <a:rPr lang="en-US" sz="1100">
                <a:solidFill>
                  <a:srgbClr val="000000"/>
                </a:solidFill>
                <a:highlight>
                  <a:schemeClr val="lt1"/>
                </a:highlight>
              </a:rPr>
              <a:t>−</a:t>
            </a:r>
            <a:r>
              <a:rPr lang="en-US" sz="1100" i="1">
                <a:solidFill>
                  <a:srgbClr val="000000"/>
                </a:solidFill>
                <a:highlight>
                  <a:schemeClr val="lt1"/>
                </a:highlight>
              </a:rPr>
              <a:t>Diagnosis</a:t>
            </a:r>
            <a:r>
              <a:rPr lang="en-US" sz="1100">
                <a:solidFill>
                  <a:srgbClr val="000000"/>
                </a:solidFill>
                <a:highlight>
                  <a:schemeClr val="lt1"/>
                </a:highlight>
              </a:rPr>
              <a:t>_</a:t>
            </a:r>
            <a:r>
              <a:rPr lang="en-US" sz="1100" i="1">
                <a:solidFill>
                  <a:srgbClr val="000000"/>
                </a:solidFill>
                <a:highlight>
                  <a:schemeClr val="lt1"/>
                </a:highlight>
              </a:rPr>
              <a:t>date</a:t>
            </a:r>
            <a:endParaRPr sz="1100" i="1">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Time_1CR_TPL:</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Time from the first complete remission (CR) to the start of TPL treatment.</a:t>
            </a:r>
            <a:endParaRPr sz="1100">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highlight>
                  <a:schemeClr val="lt1"/>
                </a:highlight>
              </a:rPr>
              <a:t>Time</a:t>
            </a:r>
            <a:r>
              <a:rPr lang="en-US" sz="1100">
                <a:solidFill>
                  <a:srgbClr val="000000"/>
                </a:solidFill>
                <a:highlight>
                  <a:schemeClr val="lt1"/>
                </a:highlight>
              </a:rPr>
              <a:t>_1</a:t>
            </a:r>
            <a:r>
              <a:rPr lang="en-US" sz="1100" i="1">
                <a:solidFill>
                  <a:srgbClr val="000000"/>
                </a:solidFill>
                <a:highlight>
                  <a:schemeClr val="lt1"/>
                </a:highlight>
              </a:rPr>
              <a:t>CR</a:t>
            </a:r>
            <a:r>
              <a:rPr lang="en-US" sz="1100">
                <a:solidFill>
                  <a:srgbClr val="000000"/>
                </a:solidFill>
                <a:highlight>
                  <a:schemeClr val="lt1"/>
                </a:highlight>
              </a:rPr>
              <a:t>_</a:t>
            </a:r>
            <a:r>
              <a:rPr lang="en-US" sz="1100" i="1">
                <a:solidFill>
                  <a:srgbClr val="000000"/>
                </a:solidFill>
                <a:highlight>
                  <a:schemeClr val="lt1"/>
                </a:highlight>
              </a:rPr>
              <a:t>TPL</a:t>
            </a:r>
            <a:r>
              <a:rPr lang="en-US" sz="1100">
                <a:solidFill>
                  <a:srgbClr val="000000"/>
                </a:solidFill>
                <a:highlight>
                  <a:schemeClr val="lt1"/>
                </a:highlight>
              </a:rPr>
              <a:t>=</a:t>
            </a:r>
            <a:r>
              <a:rPr lang="en-US" sz="1100" i="1">
                <a:solidFill>
                  <a:srgbClr val="000000"/>
                </a:solidFill>
                <a:highlight>
                  <a:schemeClr val="lt1"/>
                </a:highlight>
              </a:rPr>
              <a:t>TPL</a:t>
            </a:r>
            <a:r>
              <a:rPr lang="en-US" sz="1100">
                <a:solidFill>
                  <a:srgbClr val="000000"/>
                </a:solidFill>
                <a:highlight>
                  <a:schemeClr val="lt1"/>
                </a:highlight>
              </a:rPr>
              <a:t>_</a:t>
            </a:r>
            <a:r>
              <a:rPr lang="en-US" sz="1100" i="1">
                <a:solidFill>
                  <a:srgbClr val="000000"/>
                </a:solidFill>
                <a:highlight>
                  <a:schemeClr val="lt1"/>
                </a:highlight>
              </a:rPr>
              <a:t>date</a:t>
            </a:r>
            <a:r>
              <a:rPr lang="en-US" sz="1100">
                <a:solidFill>
                  <a:srgbClr val="000000"/>
                </a:solidFill>
                <a:highlight>
                  <a:schemeClr val="lt1"/>
                </a:highlight>
              </a:rPr>
              <a:t>−</a:t>
            </a:r>
            <a:r>
              <a:rPr lang="en-US" sz="1100" i="1">
                <a:solidFill>
                  <a:srgbClr val="000000"/>
                </a:solidFill>
                <a:highlight>
                  <a:schemeClr val="lt1"/>
                </a:highlight>
              </a:rPr>
              <a:t>CR</a:t>
            </a:r>
            <a:r>
              <a:rPr lang="en-US" sz="1100">
                <a:solidFill>
                  <a:srgbClr val="000000"/>
                </a:solidFill>
                <a:highlight>
                  <a:schemeClr val="lt1"/>
                </a:highlight>
              </a:rPr>
              <a:t>_</a:t>
            </a:r>
            <a:r>
              <a:rPr lang="en-US" sz="1100" i="1">
                <a:solidFill>
                  <a:srgbClr val="000000"/>
                </a:solidFill>
                <a:highlight>
                  <a:schemeClr val="lt1"/>
                </a:highlight>
              </a:rPr>
              <a:t>date</a:t>
            </a:r>
            <a:endParaRPr sz="1100" i="1">
              <a:solidFill>
                <a:srgbClr val="000000"/>
              </a:solidFill>
              <a:highlight>
                <a:schemeClr val="lt1"/>
              </a:highlight>
            </a:endParaRPr>
          </a:p>
          <a:p>
            <a:pPr marL="0" lvl="0" indent="0" algn="l" rtl="0">
              <a:lnSpc>
                <a:spcPct val="115000"/>
              </a:lnSpc>
              <a:spcBef>
                <a:spcPts val="1200"/>
              </a:spcBef>
              <a:spcAft>
                <a:spcPts val="1200"/>
              </a:spcAft>
              <a:buSzPts val="1800"/>
              <a:buNone/>
            </a:pPr>
            <a:endParaRPr/>
          </a:p>
        </p:txBody>
      </p:sp>
      <p:sp>
        <p:nvSpPr>
          <p:cNvPr id="716" name="Google Shape;716;g2a22035105a_1_1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2a22035105a_0_39"/>
          <p:cNvSpPr txBox="1">
            <a:spLocks noGrp="1"/>
          </p:cNvSpPr>
          <p:nvPr>
            <p:ph type="title"/>
          </p:nvPr>
        </p:nvSpPr>
        <p:spPr>
          <a:xfrm>
            <a:off x="411456" y="1958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2</a:t>
            </a:r>
            <a:endParaRPr/>
          </a:p>
        </p:txBody>
      </p:sp>
      <p:sp>
        <p:nvSpPr>
          <p:cNvPr id="723" name="Google Shape;723;g2a22035105a_0_39"/>
          <p:cNvSpPr txBox="1">
            <a:spLocks noGrp="1"/>
          </p:cNvSpPr>
          <p:nvPr>
            <p:ph type="body" idx="1"/>
          </p:nvPr>
        </p:nvSpPr>
        <p:spPr>
          <a:xfrm>
            <a:off x="472700" y="687400"/>
            <a:ext cx="8307900" cy="3804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200" b="1">
                <a:solidFill>
                  <a:srgbClr val="000000"/>
                </a:solidFill>
              </a:rPr>
              <a:t>   8.      CR_date:</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Date of achieving complete remission (CR) </a:t>
            </a:r>
            <a:endParaRPr sz="1200">
              <a:solidFill>
                <a:srgbClr val="000000"/>
              </a:solidFill>
            </a:endParaRPr>
          </a:p>
          <a:p>
            <a:pPr marL="914400" lvl="1" indent="-304800" algn="l" rtl="0">
              <a:lnSpc>
                <a:spcPct val="100000"/>
              </a:lnSpc>
              <a:spcBef>
                <a:spcPts val="0"/>
              </a:spcBef>
              <a:spcAft>
                <a:spcPts val="0"/>
              </a:spcAft>
              <a:buClr>
                <a:srgbClr val="000000"/>
              </a:buClr>
              <a:buSzPts val="1200"/>
              <a:buChar char="○"/>
            </a:pPr>
            <a:r>
              <a:rPr lang="en-US" sz="1200">
                <a:solidFill>
                  <a:srgbClr val="000000"/>
                </a:solidFill>
              </a:rPr>
              <a:t>(If resolved date is not null).</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9.      Recurrence_date:</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Date of recurrence after the initial treatment. It is recorded as a specific date. </a:t>
            </a:r>
            <a:endParaRPr sz="1200">
              <a:solidFill>
                <a:srgbClr val="000000"/>
              </a:solidFill>
            </a:endParaRPr>
          </a:p>
          <a:p>
            <a:pPr marL="914400" lvl="1" indent="-304800" algn="l" rtl="0">
              <a:lnSpc>
                <a:spcPct val="100000"/>
              </a:lnSpc>
              <a:spcBef>
                <a:spcPts val="0"/>
              </a:spcBef>
              <a:spcAft>
                <a:spcPts val="0"/>
              </a:spcAft>
              <a:buClr>
                <a:srgbClr val="000000"/>
              </a:buClr>
              <a:buSzPts val="1200"/>
              <a:buChar char="○"/>
            </a:pPr>
            <a:r>
              <a:rPr lang="en-US" sz="1200">
                <a:solidFill>
                  <a:srgbClr val="000000"/>
                </a:solidFill>
              </a:rPr>
              <a:t>(if the ICD or diagnosis ever occur, more than once)</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10.      Post_Induction_Therapy_Remission:</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Indicates whether the patient achieved remission after post-induction therapy. (Remission - Resolved Date)</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11.      Status:</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Overall clinical status or outcome (no specific matched explanations).</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12.      OS (Overall Survival):</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Survival time from a specific time point, often diagnosis.</a:t>
            </a:r>
            <a:endParaRPr sz="1200">
              <a:solidFill>
                <a:srgbClr val="000000"/>
              </a:solidFill>
            </a:endParaRPr>
          </a:p>
          <a:p>
            <a:pPr marL="914400" lvl="1" indent="-304800" algn="l" rtl="0">
              <a:lnSpc>
                <a:spcPct val="100000"/>
              </a:lnSpc>
              <a:spcBef>
                <a:spcPts val="0"/>
              </a:spcBef>
              <a:spcAft>
                <a:spcPts val="0"/>
              </a:spcAft>
              <a:buClr>
                <a:srgbClr val="000000"/>
              </a:buClr>
              <a:buSzPts val="1200"/>
              <a:buChar char="○"/>
            </a:pPr>
            <a:r>
              <a:rPr lang="en-US" sz="1200" i="1">
                <a:solidFill>
                  <a:srgbClr val="000000"/>
                </a:solidFill>
              </a:rPr>
              <a:t>OS</a:t>
            </a:r>
            <a:r>
              <a:rPr lang="en-US" sz="1200">
                <a:solidFill>
                  <a:srgbClr val="000000"/>
                </a:solidFill>
              </a:rPr>
              <a:t>=</a:t>
            </a:r>
            <a:r>
              <a:rPr lang="en-US" sz="1200" i="1">
                <a:solidFill>
                  <a:srgbClr val="000000"/>
                </a:solidFill>
              </a:rPr>
              <a:t>Date(alive)</a:t>
            </a:r>
            <a:r>
              <a:rPr lang="en-US" sz="1200">
                <a:solidFill>
                  <a:srgbClr val="000000"/>
                </a:solidFill>
              </a:rPr>
              <a:t>−</a:t>
            </a:r>
            <a:r>
              <a:rPr lang="en-US" sz="1200" i="1">
                <a:solidFill>
                  <a:srgbClr val="000000"/>
                </a:solidFill>
              </a:rPr>
              <a:t>First Cancer Diagnosis</a:t>
            </a:r>
            <a:r>
              <a:rPr lang="en-US" sz="1200">
                <a:solidFill>
                  <a:srgbClr val="000000"/>
                </a:solidFill>
              </a:rPr>
              <a:t>_</a:t>
            </a:r>
            <a:r>
              <a:rPr lang="en-US" sz="1200" i="1">
                <a:solidFill>
                  <a:srgbClr val="000000"/>
                </a:solidFill>
              </a:rPr>
              <a:t>date (first)</a:t>
            </a:r>
            <a:endParaRPr sz="1200"/>
          </a:p>
        </p:txBody>
      </p:sp>
      <p:sp>
        <p:nvSpPr>
          <p:cNvPr id="724" name="Google Shape;724;g2a22035105a_0_3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2a22035105a_0_55"/>
          <p:cNvSpPr txBox="1">
            <a:spLocks noGrp="1"/>
          </p:cNvSpPr>
          <p:nvPr>
            <p:ph type="title"/>
          </p:nvPr>
        </p:nvSpPr>
        <p:spPr>
          <a:xfrm>
            <a:off x="411456" y="302275"/>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3</a:t>
            </a:r>
            <a:endParaRPr/>
          </a:p>
        </p:txBody>
      </p:sp>
      <p:sp>
        <p:nvSpPr>
          <p:cNvPr id="731" name="Google Shape;731;g2a22035105a_0_55"/>
          <p:cNvSpPr txBox="1">
            <a:spLocks noGrp="1"/>
          </p:cNvSpPr>
          <p:nvPr>
            <p:ph type="body" idx="1"/>
          </p:nvPr>
        </p:nvSpPr>
        <p:spPr>
          <a:xfrm>
            <a:off x="483169" y="942470"/>
            <a:ext cx="8307900" cy="348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en-US" sz="1100" b="1">
                <a:solidFill>
                  <a:srgbClr val="000000"/>
                </a:solidFill>
              </a:rPr>
              <a:t>   13.      EFSSTAT:</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Event-free survival status. This is typically a categorical variable.</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rPr>
              <a:t>(Survive after cancer, no tMN development)</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14.      ereignart:</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Type of event (e.g., death, recurrence) leading to an event-free survival.</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rPr>
              <a:t>(Death, remission or survive after cancer without remission)</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15.      efs:</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Event-free survival time.</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rPr>
              <a:t>efs </a:t>
            </a:r>
            <a:r>
              <a:rPr lang="en-US" sz="1100">
                <a:solidFill>
                  <a:srgbClr val="000000"/>
                </a:solidFill>
              </a:rPr>
              <a:t>= </a:t>
            </a:r>
            <a:r>
              <a:rPr lang="en-US" sz="1100" i="1">
                <a:solidFill>
                  <a:srgbClr val="000000"/>
                </a:solidFill>
              </a:rPr>
              <a:t>Date</a:t>
            </a:r>
            <a:r>
              <a:rPr lang="en-US" sz="1100">
                <a:solidFill>
                  <a:srgbClr val="000000"/>
                </a:solidFill>
              </a:rPr>
              <a:t> (today) − </a:t>
            </a:r>
            <a:r>
              <a:rPr lang="en-US" sz="1100" i="1">
                <a:solidFill>
                  <a:srgbClr val="000000"/>
                </a:solidFill>
              </a:rPr>
              <a:t>First Cancer Diagnosis</a:t>
            </a:r>
            <a:r>
              <a:rPr lang="en-US" sz="1100">
                <a:solidFill>
                  <a:srgbClr val="000000"/>
                </a:solidFill>
              </a:rPr>
              <a:t>_</a:t>
            </a:r>
            <a:r>
              <a:rPr lang="en-US" sz="1100" i="1">
                <a:solidFill>
                  <a:srgbClr val="000000"/>
                </a:solidFill>
              </a:rPr>
              <a:t>date</a:t>
            </a:r>
            <a:endParaRPr sz="1100" i="1">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16.      rfsstat:</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status. </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rPr>
              <a:t>（No relapse, no same diagnosis occurs)</a:t>
            </a:r>
            <a:endParaRPr sz="1100">
              <a:solidFill>
                <a:srgbClr val="000000"/>
              </a:solidFill>
            </a:endParaRPr>
          </a:p>
          <a:p>
            <a:pPr marL="0" lvl="0" indent="0" algn="l" rtl="0">
              <a:lnSpc>
                <a:spcPct val="100000"/>
              </a:lnSpc>
              <a:spcBef>
                <a:spcPts val="1400"/>
              </a:spcBef>
              <a:spcAft>
                <a:spcPts val="0"/>
              </a:spcAft>
              <a:buSzPts val="1800"/>
              <a:buNone/>
            </a:pPr>
            <a:endParaRPr/>
          </a:p>
        </p:txBody>
      </p:sp>
      <p:sp>
        <p:nvSpPr>
          <p:cNvPr id="732" name="Google Shape;732;g2a22035105a_0_5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2a22035105a_0_46"/>
          <p:cNvSpPr txBox="1">
            <a:spLocks noGrp="1"/>
          </p:cNvSpPr>
          <p:nvPr>
            <p:ph type="title"/>
          </p:nvPr>
        </p:nvSpPr>
        <p:spPr>
          <a:xfrm>
            <a:off x="411456" y="1958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4</a:t>
            </a:r>
            <a:endParaRPr/>
          </a:p>
        </p:txBody>
      </p:sp>
      <p:sp>
        <p:nvSpPr>
          <p:cNvPr id="739" name="Google Shape;739;g2a22035105a_0_46"/>
          <p:cNvSpPr txBox="1">
            <a:spLocks noGrp="1"/>
          </p:cNvSpPr>
          <p:nvPr>
            <p:ph type="body" idx="1"/>
          </p:nvPr>
        </p:nvSpPr>
        <p:spPr>
          <a:xfrm>
            <a:off x="491319" y="687395"/>
            <a:ext cx="8307900" cy="348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en-US" sz="1100" b="1">
                <a:solidFill>
                  <a:srgbClr val="000000"/>
                </a:solidFill>
              </a:rPr>
              <a:t>   17.      </a:t>
            </a:r>
            <a:r>
              <a:rPr lang="en-US" sz="1100" b="1">
                <a:solidFill>
                  <a:srgbClr val="000000"/>
                </a:solidFill>
                <a:highlight>
                  <a:schemeClr val="lt1"/>
                </a:highlight>
              </a:rPr>
              <a:t>rfs:</a:t>
            </a:r>
            <a:endParaRPr sz="1100" b="1">
              <a:solidFill>
                <a:srgbClr val="000000"/>
              </a:solidFill>
              <a:highlight>
                <a:schemeClr val="lt1"/>
              </a:highlight>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time.</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rPr>
              <a:t>rfs</a:t>
            </a:r>
            <a:r>
              <a:rPr lang="en-US" sz="1100">
                <a:solidFill>
                  <a:srgbClr val="000000"/>
                </a:solidFill>
              </a:rPr>
              <a:t>=</a:t>
            </a:r>
            <a:r>
              <a:rPr lang="en-US" sz="1100" i="1">
                <a:solidFill>
                  <a:srgbClr val="000000"/>
                </a:solidFill>
              </a:rPr>
              <a:t>Recurrence</a:t>
            </a:r>
            <a:r>
              <a:rPr lang="en-US" sz="1100">
                <a:solidFill>
                  <a:srgbClr val="000000"/>
                </a:solidFill>
              </a:rPr>
              <a:t>_</a:t>
            </a:r>
            <a:r>
              <a:rPr lang="en-US" sz="1100" i="1">
                <a:solidFill>
                  <a:srgbClr val="000000"/>
                </a:solidFill>
              </a:rPr>
              <a:t>date（if recurrence exist）</a:t>
            </a:r>
            <a:r>
              <a:rPr lang="en-US" sz="1100">
                <a:solidFill>
                  <a:srgbClr val="000000"/>
                </a:solidFill>
              </a:rPr>
              <a:t>−</a:t>
            </a:r>
            <a:r>
              <a:rPr lang="en-US" sz="1100" i="1">
                <a:solidFill>
                  <a:srgbClr val="000000"/>
                </a:solidFill>
              </a:rPr>
              <a:t>Diagnosis</a:t>
            </a:r>
            <a:r>
              <a:rPr lang="en-US" sz="1100">
                <a:solidFill>
                  <a:srgbClr val="000000"/>
                </a:solidFill>
              </a:rPr>
              <a:t>_</a:t>
            </a:r>
            <a:r>
              <a:rPr lang="en-US" sz="1100" i="1">
                <a:solidFill>
                  <a:srgbClr val="000000"/>
                </a:solidFill>
              </a:rPr>
              <a:t>date</a:t>
            </a:r>
            <a:endParaRPr sz="1100" i="1">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18.      cuminc:</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Cumulative incidence of a specific event. Calculated using Kaplan-Meier or cumulative incidence functions.</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19.      rfsstat_allo:</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status specific to allo (allogeneic hematopoietic cell transplant (allograft))</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20.      rfs_allo:</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time specific to allo.</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rPr>
              <a:t>rfs</a:t>
            </a:r>
            <a:r>
              <a:rPr lang="en-US" sz="1100">
                <a:solidFill>
                  <a:srgbClr val="000000"/>
                </a:solidFill>
              </a:rPr>
              <a:t>_</a:t>
            </a:r>
            <a:r>
              <a:rPr lang="en-US" sz="1100" i="1">
                <a:solidFill>
                  <a:srgbClr val="000000"/>
                </a:solidFill>
              </a:rPr>
              <a:t>allo</a:t>
            </a:r>
            <a:r>
              <a:rPr lang="en-US" sz="1100">
                <a:solidFill>
                  <a:srgbClr val="000000"/>
                </a:solidFill>
              </a:rPr>
              <a:t>=</a:t>
            </a:r>
            <a:r>
              <a:rPr lang="en-US" sz="1100" i="1">
                <a:solidFill>
                  <a:srgbClr val="000000"/>
                </a:solidFill>
              </a:rPr>
              <a:t>Recurrence</a:t>
            </a:r>
            <a:r>
              <a:rPr lang="en-US" sz="1100">
                <a:solidFill>
                  <a:srgbClr val="000000"/>
                </a:solidFill>
              </a:rPr>
              <a:t>_</a:t>
            </a:r>
            <a:r>
              <a:rPr lang="en-US" sz="1100" i="1">
                <a:solidFill>
                  <a:srgbClr val="000000"/>
                </a:solidFill>
              </a:rPr>
              <a:t>date</a:t>
            </a:r>
            <a:r>
              <a:rPr lang="en-US" sz="1100">
                <a:solidFill>
                  <a:srgbClr val="000000"/>
                </a:solidFill>
              </a:rPr>
              <a:t>−</a:t>
            </a:r>
            <a:r>
              <a:rPr lang="en-US" sz="1100" i="1">
                <a:solidFill>
                  <a:srgbClr val="000000"/>
                </a:solidFill>
              </a:rPr>
              <a:t>Allo</a:t>
            </a:r>
            <a:r>
              <a:rPr lang="en-US" sz="1100">
                <a:solidFill>
                  <a:srgbClr val="000000"/>
                </a:solidFill>
              </a:rPr>
              <a:t>_</a:t>
            </a:r>
            <a:r>
              <a:rPr lang="en-US" sz="1100" i="1">
                <a:solidFill>
                  <a:srgbClr val="000000"/>
                </a:solidFill>
              </a:rPr>
              <a:t>Treatment</a:t>
            </a:r>
            <a:r>
              <a:rPr lang="en-US" sz="1100">
                <a:solidFill>
                  <a:srgbClr val="000000"/>
                </a:solidFill>
              </a:rPr>
              <a:t>_</a:t>
            </a:r>
            <a:r>
              <a:rPr lang="en-US" sz="1100" i="1">
                <a:solidFill>
                  <a:srgbClr val="000000"/>
                </a:solidFill>
              </a:rPr>
              <a:t>date</a:t>
            </a:r>
            <a:endParaRPr sz="1100" i="1">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21.      cuminc_allo:</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Cumulative incidence specific to allo. Calculated using Kaplan-Meier or cumulative incidence functions for events related to allo treatment.</a:t>
            </a:r>
            <a:endParaRPr/>
          </a:p>
          <a:p>
            <a:pPr marL="0" lvl="0" indent="0" algn="l" rtl="0">
              <a:lnSpc>
                <a:spcPct val="100000"/>
              </a:lnSpc>
              <a:spcBef>
                <a:spcPts val="1400"/>
              </a:spcBef>
              <a:spcAft>
                <a:spcPts val="0"/>
              </a:spcAft>
              <a:buSzPts val="1800"/>
              <a:buNone/>
            </a:pPr>
            <a:endParaRPr/>
          </a:p>
        </p:txBody>
      </p:sp>
      <p:sp>
        <p:nvSpPr>
          <p:cNvPr id="740" name="Google Shape;740;g2a22035105a_0_4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Raw Data</a:t>
            </a:r>
            <a:endParaRPr/>
          </a:p>
        </p:txBody>
      </p:sp>
      <p:sp>
        <p:nvSpPr>
          <p:cNvPr id="168" name="Google Shape;168;p4"/>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69" name="Google Shape;169;p4"/>
          <p:cNvSpPr txBox="1"/>
          <p:nvPr/>
        </p:nvSpPr>
        <p:spPr>
          <a:xfrm>
            <a:off x="-192010" y="4671009"/>
            <a:ext cx="948442" cy="243264"/>
          </a:xfrm>
          <a:prstGeom prst="rect">
            <a:avLst/>
          </a:prstGeom>
          <a:no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rgbClr val="000000"/>
              </a:buClr>
              <a:buSzPts val="792"/>
              <a:buFont typeface="Arial"/>
              <a:buNone/>
            </a:pPr>
            <a:fld id="{00000000-1234-1234-1234-123412341234}" type="slidenum">
              <a:rPr lang="en-US" sz="792" b="1" i="0" u="none" strike="noStrike" cap="none">
                <a:solidFill>
                  <a:srgbClr val="A49D96"/>
                </a:solidFill>
                <a:latin typeface="Arial"/>
                <a:ea typeface="Arial"/>
                <a:cs typeface="Arial"/>
                <a:sym typeface="Arial"/>
              </a:rPr>
              <a:t>7</a:t>
            </a:fld>
            <a:endParaRPr sz="900" b="1" i="0" u="none" strike="noStrike" cap="none">
              <a:solidFill>
                <a:srgbClr val="A49D96"/>
              </a:solidFill>
              <a:latin typeface="Arial"/>
              <a:ea typeface="Arial"/>
              <a:cs typeface="Arial"/>
              <a:sym typeface="Arial"/>
            </a:endParaRPr>
          </a:p>
        </p:txBody>
      </p:sp>
      <p:sp>
        <p:nvSpPr>
          <p:cNvPr id="170" name="Google Shape;170;p4"/>
          <p:cNvSpPr txBox="1"/>
          <p:nvPr/>
        </p:nvSpPr>
        <p:spPr>
          <a:xfrm>
            <a:off x="1817666" y="3318823"/>
            <a:ext cx="3028291" cy="748923"/>
          </a:xfrm>
          <a:prstGeom prst="rect">
            <a:avLst/>
          </a:prstGeom>
          <a:noFill/>
          <a:ln>
            <a:noFill/>
          </a:ln>
        </p:spPr>
        <p:txBody>
          <a:bodyPr spcFirstLastPara="1" wrap="square" lIns="91425" tIns="45700" rIns="91425" bIns="45700" anchor="t" anchorCtr="0">
            <a:spAutoFit/>
          </a:bodyPr>
          <a:lstStyle/>
          <a:p>
            <a:pPr marL="226314" marR="0" lvl="0" indent="-150875" algn="l" rtl="0">
              <a:lnSpc>
                <a:spcPct val="100000"/>
              </a:lnSpc>
              <a:spcBef>
                <a:spcPts val="0"/>
              </a:spcBef>
              <a:spcAft>
                <a:spcPts val="0"/>
              </a:spcAft>
              <a:buClr>
                <a:srgbClr val="413C38"/>
              </a:buClr>
              <a:buSzPts val="1200"/>
              <a:buFont typeface="Arial"/>
              <a:buChar char="•"/>
            </a:pPr>
            <a:r>
              <a:rPr lang="en-US" sz="1200" b="0" i="0" u="none" strike="noStrike" cap="none">
                <a:solidFill>
                  <a:srgbClr val="413C38"/>
                </a:solidFill>
                <a:latin typeface="Arial"/>
                <a:ea typeface="Arial"/>
                <a:cs typeface="Arial"/>
                <a:sym typeface="Arial"/>
              </a:rPr>
              <a:t>Data quantity: 5 million records</a:t>
            </a:r>
            <a:endParaRPr sz="1400" b="0" i="0" u="none" strike="noStrike" cap="none">
              <a:solidFill>
                <a:srgbClr val="000000"/>
              </a:solidFill>
              <a:latin typeface="Arial"/>
              <a:ea typeface="Arial"/>
              <a:cs typeface="Arial"/>
              <a:sym typeface="Arial"/>
            </a:endParaRPr>
          </a:p>
          <a:p>
            <a:pPr marL="226314" marR="0" lvl="0" indent="-150875" algn="l" rtl="0">
              <a:lnSpc>
                <a:spcPct val="100000"/>
              </a:lnSpc>
              <a:spcBef>
                <a:spcPts val="396"/>
              </a:spcBef>
              <a:spcAft>
                <a:spcPts val="0"/>
              </a:spcAft>
              <a:buClr>
                <a:srgbClr val="413C38"/>
              </a:buClr>
              <a:buSzPts val="1200"/>
              <a:buFont typeface="Arial"/>
              <a:buChar char="•"/>
            </a:pPr>
            <a:r>
              <a:rPr lang="en-US" sz="1200" b="0" i="0" u="none" strike="noStrike" cap="none">
                <a:solidFill>
                  <a:srgbClr val="413C38"/>
                </a:solidFill>
                <a:latin typeface="Arial"/>
                <a:ea typeface="Arial"/>
                <a:cs typeface="Arial"/>
                <a:sym typeface="Arial"/>
              </a:rPr>
              <a:t>Sample Quantity: 91,402 patients</a:t>
            </a:r>
            <a:endParaRPr sz="1400" b="0" i="0" u="none" strike="noStrike" cap="none">
              <a:solidFill>
                <a:srgbClr val="000000"/>
              </a:solidFill>
              <a:latin typeface="Arial"/>
              <a:ea typeface="Arial"/>
              <a:cs typeface="Arial"/>
              <a:sym typeface="Arial"/>
            </a:endParaRPr>
          </a:p>
          <a:p>
            <a:pPr marL="226314" marR="0" lvl="0" indent="-150875" algn="l" rtl="0">
              <a:lnSpc>
                <a:spcPct val="100000"/>
              </a:lnSpc>
              <a:spcBef>
                <a:spcPts val="396"/>
              </a:spcBef>
              <a:spcAft>
                <a:spcPts val="0"/>
              </a:spcAft>
              <a:buClr>
                <a:srgbClr val="413C38"/>
              </a:buClr>
              <a:buSzPts val="1200"/>
              <a:buFont typeface="Arial"/>
              <a:buChar char="•"/>
            </a:pPr>
            <a:r>
              <a:rPr lang="en-US" sz="1200" b="0" i="0" u="none" strike="noStrike" cap="none">
                <a:solidFill>
                  <a:srgbClr val="413C38"/>
                </a:solidFill>
                <a:latin typeface="Arial"/>
                <a:ea typeface="Arial"/>
                <a:cs typeface="Arial"/>
                <a:sym typeface="Arial"/>
              </a:rPr>
              <a:t>Time window: 2016 to 2023</a:t>
            </a:r>
            <a:endParaRPr sz="1200" b="0" i="0" u="none" strike="noStrike" cap="none">
              <a:solidFill>
                <a:srgbClr val="413C38"/>
              </a:solidFill>
              <a:latin typeface="Arial"/>
              <a:ea typeface="Arial"/>
              <a:cs typeface="Arial"/>
              <a:sym typeface="Arial"/>
            </a:endParaRPr>
          </a:p>
        </p:txBody>
      </p:sp>
      <p:pic>
        <p:nvPicPr>
          <p:cNvPr id="171" name="Google Shape;171;p4" descr="A screenshot of a computer&#10;&#10;Description automatically generated"/>
          <p:cNvPicPr preferRelativeResize="0"/>
          <p:nvPr/>
        </p:nvPicPr>
        <p:blipFill rotWithShape="1">
          <a:blip r:embed="rId3">
            <a:alphaModFix/>
          </a:blip>
          <a:srcRect/>
          <a:stretch/>
        </p:blipFill>
        <p:spPr>
          <a:xfrm>
            <a:off x="1177872" y="1108445"/>
            <a:ext cx="7529343" cy="19450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2a1380c5f26_0_63"/>
          <p:cNvSpPr txBox="1">
            <a:spLocks noGrp="1"/>
          </p:cNvSpPr>
          <p:nvPr>
            <p:ph type="title"/>
          </p:nvPr>
        </p:nvSpPr>
        <p:spPr>
          <a:xfrm>
            <a:off x="484731" y="36730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Model Design Process</a:t>
            </a:r>
            <a:endParaRPr/>
          </a:p>
        </p:txBody>
      </p:sp>
      <p:sp>
        <p:nvSpPr>
          <p:cNvPr id="747" name="Google Shape;747;g2a1380c5f26_0_63"/>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457200" lvl="0" indent="-330200" algn="l" rtl="0">
              <a:lnSpc>
                <a:spcPct val="100000"/>
              </a:lnSpc>
              <a:spcBef>
                <a:spcPts val="1400"/>
              </a:spcBef>
              <a:spcAft>
                <a:spcPts val="0"/>
              </a:spcAft>
              <a:buSzPts val="1600"/>
              <a:buAutoNum type="arabicPeriod"/>
            </a:pPr>
            <a:r>
              <a:rPr lang="en-US" sz="1600"/>
              <a:t>Start with what data we have</a:t>
            </a:r>
            <a:endParaRPr sz="1600"/>
          </a:p>
          <a:p>
            <a:pPr marL="457200" lvl="0" indent="-330200" algn="l" rtl="0">
              <a:lnSpc>
                <a:spcPct val="100000"/>
              </a:lnSpc>
              <a:spcBef>
                <a:spcPts val="0"/>
              </a:spcBef>
              <a:spcAft>
                <a:spcPts val="0"/>
              </a:spcAft>
              <a:buSzPts val="1600"/>
              <a:buAutoNum type="arabicPeriod"/>
            </a:pPr>
            <a:r>
              <a:rPr lang="en-US" sz="1600"/>
              <a:t>According to the data traits and distributions, we pick the model</a:t>
            </a:r>
            <a:endParaRPr sz="1600"/>
          </a:p>
          <a:p>
            <a:pPr marL="457200" lvl="0" indent="-330200" algn="l" rtl="0">
              <a:lnSpc>
                <a:spcPct val="100000"/>
              </a:lnSpc>
              <a:spcBef>
                <a:spcPts val="0"/>
              </a:spcBef>
              <a:spcAft>
                <a:spcPts val="0"/>
              </a:spcAft>
              <a:buSzPts val="1600"/>
              <a:buAutoNum type="arabicPeriod"/>
            </a:pPr>
            <a:r>
              <a:rPr lang="en-US" sz="1600"/>
              <a:t>Run the appropriate model and optimize model results</a:t>
            </a:r>
            <a:endParaRPr sz="1600"/>
          </a:p>
          <a:p>
            <a:pPr marL="0" lvl="0" indent="0" algn="l" rtl="0">
              <a:lnSpc>
                <a:spcPct val="100000"/>
              </a:lnSpc>
              <a:spcBef>
                <a:spcPts val="1400"/>
              </a:spcBef>
              <a:spcAft>
                <a:spcPts val="0"/>
              </a:spcAft>
              <a:buSzPts val="1800"/>
              <a:buNone/>
            </a:pPr>
            <a:endParaRPr sz="1600"/>
          </a:p>
          <a:p>
            <a:pPr marL="0" lvl="0" indent="0" algn="l" rtl="0">
              <a:lnSpc>
                <a:spcPct val="100000"/>
              </a:lnSpc>
              <a:spcBef>
                <a:spcPts val="1400"/>
              </a:spcBef>
              <a:spcAft>
                <a:spcPts val="0"/>
              </a:spcAft>
              <a:buSzPts val="1800"/>
              <a:buNone/>
            </a:pPr>
            <a:r>
              <a:rPr lang="en-US" sz="1600"/>
              <a:t>Choose a Model:</a:t>
            </a:r>
            <a:endParaRPr sz="1600"/>
          </a:p>
          <a:p>
            <a:pPr marL="457200" lvl="0" indent="-330200" algn="l" rtl="0">
              <a:lnSpc>
                <a:spcPct val="100000"/>
              </a:lnSpc>
              <a:spcBef>
                <a:spcPts val="1400"/>
              </a:spcBef>
              <a:spcAft>
                <a:spcPts val="0"/>
              </a:spcAft>
              <a:buSzPts val="1600"/>
              <a:buChar char="●"/>
            </a:pPr>
            <a:r>
              <a:rPr lang="en-US" sz="1600"/>
              <a:t>Consider the nature of the problem (classification etc.).</a:t>
            </a:r>
            <a:endParaRPr sz="1600"/>
          </a:p>
          <a:p>
            <a:pPr marL="457200" lvl="0" indent="-330200" algn="l" rtl="0">
              <a:lnSpc>
                <a:spcPct val="100000"/>
              </a:lnSpc>
              <a:spcBef>
                <a:spcPts val="0"/>
              </a:spcBef>
              <a:spcAft>
                <a:spcPts val="0"/>
              </a:spcAft>
              <a:buSzPts val="1600"/>
              <a:buChar char="●"/>
            </a:pPr>
            <a:r>
              <a:rPr lang="en-US" sz="1600"/>
              <a:t>Consider the size of the dataset.</a:t>
            </a:r>
            <a:endParaRPr sz="1600"/>
          </a:p>
          <a:p>
            <a:pPr marL="457200" lvl="0" indent="-330200" algn="l" rtl="0">
              <a:lnSpc>
                <a:spcPct val="100000"/>
              </a:lnSpc>
              <a:spcBef>
                <a:spcPts val="0"/>
              </a:spcBef>
              <a:spcAft>
                <a:spcPts val="0"/>
              </a:spcAft>
              <a:buSzPts val="1600"/>
              <a:buChar char="●"/>
            </a:pPr>
            <a:r>
              <a:rPr lang="en-US" sz="1600"/>
              <a:t>Choose models based on the </a:t>
            </a:r>
            <a:r>
              <a:rPr lang="en-US" sz="1600" u="sng"/>
              <a:t>characteristics of your data</a:t>
            </a:r>
            <a:r>
              <a:rPr lang="en-US" sz="1600"/>
              <a:t> (linear models for linear relationships, tree-based models for non-linear relationships, etc.)</a:t>
            </a:r>
            <a:endParaRPr sz="1600"/>
          </a:p>
          <a:p>
            <a:pPr marL="0" lvl="0" indent="0" algn="l" rtl="0">
              <a:lnSpc>
                <a:spcPct val="100000"/>
              </a:lnSpc>
              <a:spcBef>
                <a:spcPts val="1400"/>
              </a:spcBef>
              <a:spcAft>
                <a:spcPts val="0"/>
              </a:spcAft>
              <a:buSzPts val="1800"/>
              <a:buNone/>
            </a:pPr>
            <a:endParaRPr sz="1600"/>
          </a:p>
          <a:p>
            <a:pPr marL="0" lvl="0" indent="0" algn="l" rtl="0">
              <a:lnSpc>
                <a:spcPct val="100000"/>
              </a:lnSpc>
              <a:spcBef>
                <a:spcPts val="1400"/>
              </a:spcBef>
              <a:spcAft>
                <a:spcPts val="0"/>
              </a:spcAft>
              <a:buSzPts val="1800"/>
              <a:buNone/>
            </a:pPr>
            <a:endParaRPr sz="1600"/>
          </a:p>
        </p:txBody>
      </p:sp>
      <p:sp>
        <p:nvSpPr>
          <p:cNvPr id="748" name="Google Shape;748;g2a1380c5f26_0_6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2a22035105a_1_24"/>
          <p:cNvSpPr txBox="1">
            <a:spLocks noGrp="1"/>
          </p:cNvSpPr>
          <p:nvPr>
            <p:ph type="title"/>
          </p:nvPr>
        </p:nvSpPr>
        <p:spPr>
          <a:xfrm>
            <a:off x="411456" y="2169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Problems</a:t>
            </a:r>
            <a:endParaRPr/>
          </a:p>
        </p:txBody>
      </p:sp>
      <p:sp>
        <p:nvSpPr>
          <p:cNvPr id="755" name="Google Shape;755;g2a22035105a_1_24"/>
          <p:cNvSpPr txBox="1">
            <a:spLocks noGrp="1"/>
          </p:cNvSpPr>
          <p:nvPr>
            <p:ph type="body" idx="1"/>
          </p:nvPr>
        </p:nvSpPr>
        <p:spPr>
          <a:xfrm>
            <a:off x="491319" y="6221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200"/>
              <a:t>Since we have none of the 23 key columns in the article’s data set,  we need to replicate and create all the key columns by ourselves.</a:t>
            </a:r>
            <a:endParaRPr sz="1200"/>
          </a:p>
          <a:p>
            <a:pPr marL="0" lvl="0" indent="0" algn="l" rtl="0">
              <a:lnSpc>
                <a:spcPct val="100000"/>
              </a:lnSpc>
              <a:spcBef>
                <a:spcPts val="1400"/>
              </a:spcBef>
              <a:spcAft>
                <a:spcPts val="0"/>
              </a:spcAft>
              <a:buSzPts val="1800"/>
              <a:buNone/>
            </a:pPr>
            <a:r>
              <a:rPr lang="en-US" sz="1200"/>
              <a:t>We have very messy raw data and have none of the key categories they are using in our database.</a:t>
            </a:r>
            <a:endParaRPr sz="1200"/>
          </a:p>
          <a:p>
            <a:pPr marL="0" lvl="0" indent="0" algn="l" rtl="0">
              <a:lnSpc>
                <a:spcPct val="100000"/>
              </a:lnSpc>
              <a:spcBef>
                <a:spcPts val="1400"/>
              </a:spcBef>
              <a:spcAft>
                <a:spcPts val="0"/>
              </a:spcAft>
              <a:buSzPts val="1800"/>
              <a:buNone/>
            </a:pPr>
            <a:endParaRPr sz="1200"/>
          </a:p>
          <a:p>
            <a:pPr marL="0" lvl="0" indent="0" algn="l" rtl="0">
              <a:lnSpc>
                <a:spcPct val="100000"/>
              </a:lnSpc>
              <a:spcBef>
                <a:spcPts val="0"/>
              </a:spcBef>
              <a:spcAft>
                <a:spcPts val="0"/>
              </a:spcAft>
              <a:buSzPts val="1800"/>
              <a:buNone/>
            </a:pPr>
            <a:r>
              <a:rPr lang="en-US" sz="1200"/>
              <a:t>Specifically:</a:t>
            </a:r>
            <a:endParaRPr sz="1200"/>
          </a:p>
          <a:p>
            <a:pPr marL="0" lvl="0" indent="0" algn="l" rtl="0">
              <a:lnSpc>
                <a:spcPct val="100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We can see a patient dead, but no mark reason of dead. So we need to make assumption that patient dead from the disease before the death date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We assume relapse will use the exact same disease name from before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We assume the closest date we can get represent the true status of the corresponding cancer and disease.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No clear grouping or differentiation showed in the article.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No specific time recorded for relapse and remission.</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No risk factors we can evaluate our patients for.</a:t>
            </a:r>
            <a:endParaRPr sz="1200"/>
          </a:p>
          <a:p>
            <a:pPr marL="0" lvl="0" indent="0" algn="l" rtl="0">
              <a:lnSpc>
                <a:spcPct val="100000"/>
              </a:lnSpc>
              <a:spcBef>
                <a:spcPts val="1400"/>
              </a:spcBef>
              <a:spcAft>
                <a:spcPts val="0"/>
              </a:spcAft>
              <a:buSzPts val="1800"/>
              <a:buNone/>
            </a:pPr>
            <a:endParaRPr sz="1200"/>
          </a:p>
          <a:p>
            <a:pPr marL="0" lvl="0" indent="0" algn="l" rtl="0">
              <a:lnSpc>
                <a:spcPct val="100000"/>
              </a:lnSpc>
              <a:spcBef>
                <a:spcPts val="1400"/>
              </a:spcBef>
              <a:spcAft>
                <a:spcPts val="0"/>
              </a:spcAft>
              <a:buSzPts val="1800"/>
              <a:buNone/>
            </a:pPr>
            <a:endParaRPr sz="1200"/>
          </a:p>
          <a:p>
            <a:pPr marL="0" lvl="0" indent="0" algn="l" rtl="0">
              <a:lnSpc>
                <a:spcPct val="100000"/>
              </a:lnSpc>
              <a:spcBef>
                <a:spcPts val="1400"/>
              </a:spcBef>
              <a:spcAft>
                <a:spcPts val="0"/>
              </a:spcAft>
              <a:buSzPts val="1800"/>
              <a:buNone/>
            </a:pPr>
            <a:endParaRPr sz="1200"/>
          </a:p>
        </p:txBody>
      </p:sp>
      <p:sp>
        <p:nvSpPr>
          <p:cNvPr id="756" name="Google Shape;756;g2a22035105a_1_2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2a22035105a_0_63"/>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Traits</a:t>
            </a:r>
            <a:endParaRPr/>
          </a:p>
        </p:txBody>
      </p:sp>
      <p:sp>
        <p:nvSpPr>
          <p:cNvPr id="763" name="Google Shape;763;g2a22035105a_0_63"/>
          <p:cNvSpPr txBox="1">
            <a:spLocks noGrp="1"/>
          </p:cNvSpPr>
          <p:nvPr>
            <p:ph type="body" idx="1"/>
          </p:nvPr>
        </p:nvSpPr>
        <p:spPr>
          <a:xfrm>
            <a:off x="491324" y="1108450"/>
            <a:ext cx="71790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600"/>
              <a:t>Dataset in the article:</a:t>
            </a:r>
            <a:endParaRPr sz="1600"/>
          </a:p>
          <a:p>
            <a:pPr marL="457200" lvl="0" indent="-330200" algn="l" rtl="0">
              <a:lnSpc>
                <a:spcPct val="100000"/>
              </a:lnSpc>
              <a:spcBef>
                <a:spcPts val="1400"/>
              </a:spcBef>
              <a:spcAft>
                <a:spcPts val="0"/>
              </a:spcAft>
              <a:buSzPts val="1600"/>
              <a:buChar char="●"/>
            </a:pPr>
            <a:r>
              <a:rPr lang="en-US" sz="1600"/>
              <a:t>time specific columns features</a:t>
            </a:r>
            <a:endParaRPr sz="1600"/>
          </a:p>
          <a:p>
            <a:pPr marL="457200" lvl="0" indent="-330200" algn="l" rtl="0">
              <a:lnSpc>
                <a:spcPct val="100000"/>
              </a:lnSpc>
              <a:spcBef>
                <a:spcPts val="0"/>
              </a:spcBef>
              <a:spcAft>
                <a:spcPts val="0"/>
              </a:spcAft>
              <a:buSzPts val="1600"/>
              <a:buChar char="●"/>
            </a:pPr>
            <a:r>
              <a:rPr lang="en-US" sz="1600"/>
              <a:t>classifications for different disease and capture all the situations</a:t>
            </a:r>
            <a:endParaRPr sz="1600"/>
          </a:p>
          <a:p>
            <a:pPr marL="0" lvl="0" indent="0" algn="l" rtl="0">
              <a:lnSpc>
                <a:spcPct val="100000"/>
              </a:lnSpc>
              <a:spcBef>
                <a:spcPts val="1400"/>
              </a:spcBef>
              <a:spcAft>
                <a:spcPts val="0"/>
              </a:spcAft>
              <a:buSzPts val="1800"/>
              <a:buNone/>
            </a:pPr>
            <a:endParaRPr sz="1600"/>
          </a:p>
          <a:p>
            <a:pPr marL="0" lvl="0" indent="0" algn="l" rtl="0">
              <a:lnSpc>
                <a:spcPct val="100000"/>
              </a:lnSpc>
              <a:spcBef>
                <a:spcPts val="1400"/>
              </a:spcBef>
              <a:spcAft>
                <a:spcPts val="0"/>
              </a:spcAft>
              <a:buSzPts val="1800"/>
              <a:buNone/>
            </a:pPr>
            <a:r>
              <a:rPr lang="en-US" sz="1600"/>
              <a:t>Anderson data:</a:t>
            </a:r>
            <a:endParaRPr sz="1600"/>
          </a:p>
          <a:p>
            <a:pPr marL="457200" lvl="0" indent="-330200" algn="l" rtl="0">
              <a:lnSpc>
                <a:spcPct val="100000"/>
              </a:lnSpc>
              <a:spcBef>
                <a:spcPts val="1400"/>
              </a:spcBef>
              <a:spcAft>
                <a:spcPts val="0"/>
              </a:spcAft>
              <a:buSzPts val="1600"/>
              <a:buChar char="●"/>
            </a:pPr>
            <a:r>
              <a:rPr lang="en-US" sz="1600"/>
              <a:t>not much time columns to replicate multiple disease classifications probability variation results.</a:t>
            </a:r>
            <a:endParaRPr sz="1600"/>
          </a:p>
          <a:p>
            <a:pPr marL="457200" lvl="0" indent="-330200" algn="l" rtl="0">
              <a:lnSpc>
                <a:spcPct val="100000"/>
              </a:lnSpc>
              <a:spcBef>
                <a:spcPts val="0"/>
              </a:spcBef>
              <a:spcAft>
                <a:spcPts val="0"/>
              </a:spcAft>
              <a:buSzPts val="1600"/>
              <a:buChar char="●"/>
            </a:pPr>
            <a:r>
              <a:rPr lang="en-US" sz="1600"/>
              <a:t>Cannot be captured for all cancer cases and would not be a unified result</a:t>
            </a:r>
            <a:endParaRPr sz="1600"/>
          </a:p>
        </p:txBody>
      </p:sp>
      <p:sp>
        <p:nvSpPr>
          <p:cNvPr id="764" name="Google Shape;764;g2a22035105a_0_6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2a22035105a_1_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Additional Features Design</a:t>
            </a:r>
            <a:endParaRPr/>
          </a:p>
        </p:txBody>
      </p:sp>
      <p:sp>
        <p:nvSpPr>
          <p:cNvPr id="771" name="Google Shape;771;g2a22035105a_1_0"/>
          <p:cNvSpPr txBox="1">
            <a:spLocks noGrp="1"/>
          </p:cNvSpPr>
          <p:nvPr>
            <p:ph type="body" idx="1"/>
          </p:nvPr>
        </p:nvSpPr>
        <p:spPr>
          <a:xfrm>
            <a:off x="491325" y="1108450"/>
            <a:ext cx="8541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300"/>
              <a:t>Inherited, behavioral/lifestyle, environmental risk factors and comorbid conditions:</a:t>
            </a:r>
            <a:endParaRPr sz="1300"/>
          </a:p>
          <a:p>
            <a:pPr marL="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tMN several blood indicators do not change</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Age, background disease, gender, allergy (Inherited)</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Smoking, germline variation, obesity (BMI) (disease related), blood pressure (Unhealthy lifestyle)</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Chemotherapy type, frequency and time, and the relevant medication usage. (Chemical factor/inducement)</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Relevant diseases related to Hematopoietic stem cells (HSCs) change or CHIP early stage before Leukemia (Propagating inflammation, accelerating cardiovascular disease, co-morbidities, hematologic cancers, atherosclerotic cardiovascular diseases, inflammatory conditions, premature menopause, HIV)</a:t>
            </a:r>
            <a:endParaRPr sz="1300"/>
          </a:p>
        </p:txBody>
      </p:sp>
      <p:sp>
        <p:nvSpPr>
          <p:cNvPr id="772" name="Google Shape;772;g2a22035105a_1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a22035105a_0_33"/>
          <p:cNvSpPr txBox="1">
            <a:spLocks noGrp="1"/>
          </p:cNvSpPr>
          <p:nvPr>
            <p:ph type="body" idx="1"/>
          </p:nvPr>
        </p:nvSpPr>
        <p:spPr>
          <a:xfrm>
            <a:off x="191050" y="-2"/>
            <a:ext cx="8307900" cy="456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400"/>
              <a:t>1. Non-remission Death:</a:t>
            </a:r>
            <a:endParaRPr sz="1400"/>
          </a:p>
          <a:p>
            <a:pPr marL="914400" lvl="0" indent="-317500" algn="l" rtl="0">
              <a:lnSpc>
                <a:spcPct val="100000"/>
              </a:lnSpc>
              <a:spcBef>
                <a:spcPts val="0"/>
              </a:spcBef>
              <a:spcAft>
                <a:spcPts val="0"/>
              </a:spcAft>
              <a:buSzPts val="1400"/>
              <a:buChar char="●"/>
            </a:pPr>
            <a:r>
              <a:rPr lang="en-US" sz="1400"/>
              <a:t>Death without remission from their own cancer</a:t>
            </a:r>
            <a:endParaRPr sz="1400"/>
          </a:p>
          <a:p>
            <a:pPr marL="914400" lvl="0" indent="-317500" algn="l" rtl="0">
              <a:lnSpc>
                <a:spcPct val="100000"/>
              </a:lnSpc>
              <a:spcBef>
                <a:spcPts val="0"/>
              </a:spcBef>
              <a:spcAft>
                <a:spcPts val="0"/>
              </a:spcAft>
              <a:buSzPts val="1400"/>
              <a:buChar char="●"/>
            </a:pPr>
            <a:r>
              <a:rPr lang="en-US" sz="1400"/>
              <a:t>all cancer patients</a:t>
            </a:r>
            <a:endParaRPr sz="1400"/>
          </a:p>
          <a:p>
            <a:pPr marL="914400" lvl="0" indent="-317500" algn="l" rtl="0">
              <a:lnSpc>
                <a:spcPct val="100000"/>
              </a:lnSpc>
              <a:spcBef>
                <a:spcPts val="0"/>
              </a:spcBef>
              <a:spcAft>
                <a:spcPts val="0"/>
              </a:spcAft>
              <a:buSzPts val="1400"/>
              <a:buChar char="●"/>
            </a:pPr>
            <a:r>
              <a:rPr lang="en-US" sz="1400"/>
              <a:t>can first dead from their own cancers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2. Non-relapse deaths:</a:t>
            </a:r>
            <a:endParaRPr sz="1400"/>
          </a:p>
          <a:p>
            <a:pPr marL="914400" lvl="0" indent="-317500" algn="l" rtl="0">
              <a:lnSpc>
                <a:spcPct val="100000"/>
              </a:lnSpc>
              <a:spcBef>
                <a:spcPts val="0"/>
              </a:spcBef>
              <a:spcAft>
                <a:spcPts val="0"/>
              </a:spcAft>
              <a:buSzPts val="1400"/>
              <a:buChar char="●"/>
            </a:pPr>
            <a:r>
              <a:rPr lang="en-US" sz="1400"/>
              <a:t>remission from their own cancer but die from other cancer or diseases (Non-tMN diseases)</a:t>
            </a:r>
            <a:endParaRPr sz="1400"/>
          </a:p>
          <a:p>
            <a:pPr marL="914400" lvl="0" indent="-317500" algn="l" rtl="0">
              <a:lnSpc>
                <a:spcPct val="100000"/>
              </a:lnSpc>
              <a:spcBef>
                <a:spcPts val="0"/>
              </a:spcBef>
              <a:spcAft>
                <a:spcPts val="0"/>
              </a:spcAft>
              <a:buSzPts val="1400"/>
              <a:buChar char="●"/>
            </a:pPr>
            <a:r>
              <a:rPr lang="en-US" sz="1400"/>
              <a:t>cancers can be in remission, but dead from other possibilities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3. Relapse death</a:t>
            </a:r>
            <a:endParaRPr sz="1400"/>
          </a:p>
          <a:p>
            <a:pPr marL="914400" lvl="0" indent="-317500" algn="l" rtl="0">
              <a:lnSpc>
                <a:spcPct val="100000"/>
              </a:lnSpc>
              <a:spcBef>
                <a:spcPts val="0"/>
              </a:spcBef>
              <a:spcAft>
                <a:spcPts val="0"/>
              </a:spcAft>
              <a:buSzPts val="1400"/>
              <a:buChar char="●"/>
            </a:pPr>
            <a:r>
              <a:rPr lang="en-US" sz="1400"/>
              <a:t>develop Tmn LATER</a:t>
            </a:r>
            <a:endParaRPr sz="1400"/>
          </a:p>
          <a:p>
            <a:pPr marL="914400" lvl="0" indent="-317500" algn="l" rtl="0">
              <a:lnSpc>
                <a:spcPct val="100000"/>
              </a:lnSpc>
              <a:spcBef>
                <a:spcPts val="0"/>
              </a:spcBef>
              <a:spcAft>
                <a:spcPts val="0"/>
              </a:spcAft>
              <a:buSzPts val="1400"/>
              <a:buChar char="●"/>
            </a:pPr>
            <a:r>
              <a:rPr lang="en-US" sz="1400"/>
              <a:t>REPLAP IS TMN, and dead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what is their chances of diagnosis</a:t>
            </a:r>
            <a:endParaRPr sz="1400"/>
          </a:p>
          <a:p>
            <a:pPr marL="0" lvl="0" indent="0" algn="l" rtl="0">
              <a:lnSpc>
                <a:spcPct val="100000"/>
              </a:lnSpc>
              <a:spcBef>
                <a:spcPts val="0"/>
              </a:spcBef>
              <a:spcAft>
                <a:spcPts val="0"/>
              </a:spcAft>
              <a:buClr>
                <a:schemeClr val="dk1"/>
              </a:buClr>
              <a:buSzPts val="1800"/>
              <a:buNone/>
            </a:pPr>
            <a:r>
              <a:rPr lang="en-US" sz="1400"/>
              <a:t>when would they die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4. did not develop and alive (could be middle process)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5. alive without complete remission</a:t>
            </a:r>
            <a:endParaRPr sz="1400"/>
          </a:p>
          <a:p>
            <a:pPr marL="914400" lvl="0" indent="-317500" algn="l" rtl="0">
              <a:lnSpc>
                <a:spcPct val="100000"/>
              </a:lnSpc>
              <a:spcBef>
                <a:spcPts val="0"/>
              </a:spcBef>
              <a:spcAft>
                <a:spcPts val="0"/>
              </a:spcAft>
              <a:buSzPts val="1400"/>
              <a:buChar char="●"/>
            </a:pPr>
            <a:r>
              <a:rPr lang="en-US" sz="1400"/>
              <a:t>cancer still active but did not dead,</a:t>
            </a:r>
            <a:endParaRPr sz="1400"/>
          </a:p>
          <a:p>
            <a:pPr marL="914400" lvl="0" indent="-317500" algn="l" rtl="0">
              <a:lnSpc>
                <a:spcPct val="100000"/>
              </a:lnSpc>
              <a:spcBef>
                <a:spcPts val="0"/>
              </a:spcBef>
              <a:spcAft>
                <a:spcPts val="0"/>
              </a:spcAft>
              <a:buSzPts val="1400"/>
              <a:buChar char="●"/>
            </a:pPr>
            <a:r>
              <a:rPr lang="en-US" sz="1400"/>
              <a:t>and no tMN development</a:t>
            </a:r>
            <a:endParaRPr sz="1400"/>
          </a:p>
          <a:p>
            <a:pPr marL="0" lvl="0" indent="0" algn="l" rtl="0">
              <a:lnSpc>
                <a:spcPct val="100000"/>
              </a:lnSpc>
              <a:spcBef>
                <a:spcPts val="0"/>
              </a:spcBef>
              <a:spcAft>
                <a:spcPts val="0"/>
              </a:spcAft>
              <a:buClr>
                <a:schemeClr val="dk1"/>
              </a:buClr>
              <a:buSzPts val="1800"/>
              <a:buNone/>
            </a:pPr>
            <a:endParaRPr sz="1400"/>
          </a:p>
        </p:txBody>
      </p:sp>
      <p:sp>
        <p:nvSpPr>
          <p:cNvPr id="786" name="Google Shape;786;g2a22035105a_0_3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74</a:t>
            </a:fld>
            <a:endParaRPr/>
          </a:p>
        </p:txBody>
      </p:sp>
      <p:pic>
        <p:nvPicPr>
          <p:cNvPr id="787" name="Google Shape;787;g2a22035105a_0_33"/>
          <p:cNvPicPr preferRelativeResize="0"/>
          <p:nvPr/>
        </p:nvPicPr>
        <p:blipFill rotWithShape="1">
          <a:blip r:embed="rId3">
            <a:alphaModFix/>
          </a:blip>
          <a:srcRect/>
          <a:stretch/>
        </p:blipFill>
        <p:spPr>
          <a:xfrm>
            <a:off x="5498700" y="1738325"/>
            <a:ext cx="3198125" cy="2869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24"/>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793" name="Google Shape;793;p24"/>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time component</a:t>
            </a:r>
            <a:endParaRPr/>
          </a:p>
          <a:p>
            <a:pPr marL="0" lvl="0" indent="0" algn="l" rtl="0">
              <a:lnSpc>
                <a:spcPct val="100000"/>
              </a:lnSpc>
              <a:spcBef>
                <a:spcPts val="0"/>
              </a:spcBef>
              <a:spcAft>
                <a:spcPts val="0"/>
              </a:spcAft>
              <a:buClr>
                <a:schemeClr val="dk1"/>
              </a:buClr>
              <a:buSzPts val="1800"/>
              <a:buNone/>
            </a:pPr>
            <a:endParaRPr/>
          </a:p>
          <a:p>
            <a:pPr marL="0" lvl="0" indent="0" algn="l" rtl="0">
              <a:lnSpc>
                <a:spcPct val="100000"/>
              </a:lnSpc>
              <a:spcBef>
                <a:spcPts val="0"/>
              </a:spcBef>
              <a:spcAft>
                <a:spcPts val="0"/>
              </a:spcAft>
              <a:buClr>
                <a:schemeClr val="dk1"/>
              </a:buClr>
              <a:buSzPts val="1800"/>
              <a:buNone/>
            </a:pPr>
            <a:endParaRPr/>
          </a:p>
        </p:txBody>
      </p:sp>
      <p:sp>
        <p:nvSpPr>
          <p:cNvPr id="794" name="Google Shape;794;p24"/>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75</a:t>
            </a:fld>
            <a:endParaRPr/>
          </a:p>
        </p:txBody>
      </p:sp>
      <p:pic>
        <p:nvPicPr>
          <p:cNvPr id="795" name="Google Shape;795;p24"/>
          <p:cNvPicPr preferRelativeResize="0"/>
          <p:nvPr/>
        </p:nvPicPr>
        <p:blipFill rotWithShape="1">
          <a:blip r:embed="rId3">
            <a:alphaModFix/>
          </a:blip>
          <a:srcRect/>
          <a:stretch/>
        </p:blipFill>
        <p:spPr>
          <a:xfrm>
            <a:off x="411475" y="1417629"/>
            <a:ext cx="5580075" cy="264319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25"/>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01" name="Google Shape;801;p25"/>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02" name="Google Shape;802;p25"/>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76</a:t>
            </a:fld>
            <a:endParaRPr/>
          </a:p>
        </p:txBody>
      </p:sp>
      <p:pic>
        <p:nvPicPr>
          <p:cNvPr id="803" name="Google Shape;803;p25"/>
          <p:cNvPicPr preferRelativeResize="0"/>
          <p:nvPr/>
        </p:nvPicPr>
        <p:blipFill rotWithShape="1">
          <a:blip r:embed="rId3">
            <a:alphaModFix/>
          </a:blip>
          <a:srcRect/>
          <a:stretch/>
        </p:blipFill>
        <p:spPr>
          <a:xfrm>
            <a:off x="344745" y="458000"/>
            <a:ext cx="8396805" cy="4227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6"/>
          <p:cNvSpPr txBox="1">
            <a:spLocks noGrp="1"/>
          </p:cNvSpPr>
          <p:nvPr>
            <p:ph type="title"/>
          </p:nvPr>
        </p:nvSpPr>
        <p:spPr>
          <a:xfrm>
            <a:off x="404885" y="378532"/>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t>Problems</a:t>
            </a:r>
            <a:endParaRPr dirty="0"/>
          </a:p>
        </p:txBody>
      </p:sp>
      <p:sp>
        <p:nvSpPr>
          <p:cNvPr id="809" name="Google Shape;809;p26"/>
          <p:cNvSpPr txBox="1">
            <a:spLocks noGrp="1"/>
          </p:cNvSpPr>
          <p:nvPr>
            <p:ph type="body" idx="1"/>
          </p:nvPr>
        </p:nvSpPr>
        <p:spPr>
          <a:xfrm>
            <a:off x="418025" y="829249"/>
            <a:ext cx="8307900" cy="3897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dirty="0"/>
              <a:t>dead, not chance of develop the </a:t>
            </a:r>
            <a:r>
              <a:rPr lang="en-US" dirty="0" err="1"/>
              <a:t>tMNs</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competing risk</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don’t develop</a:t>
            </a:r>
            <a:endParaRPr dirty="0"/>
          </a:p>
          <a:p>
            <a:pPr marL="0" lvl="0" indent="0" algn="l" rtl="0">
              <a:lnSpc>
                <a:spcPct val="100000"/>
              </a:lnSpc>
              <a:spcBef>
                <a:spcPts val="0"/>
              </a:spcBef>
              <a:spcAft>
                <a:spcPts val="0"/>
              </a:spcAft>
              <a:buClr>
                <a:schemeClr val="dk1"/>
              </a:buClr>
              <a:buSzPts val="1800"/>
              <a:buNone/>
            </a:pPr>
            <a:r>
              <a:rPr lang="en-US" dirty="0"/>
              <a:t>dead too early</a:t>
            </a:r>
            <a:endParaRPr dirty="0"/>
          </a:p>
          <a:p>
            <a:pPr marL="0" lvl="0" indent="0" algn="l" rtl="0">
              <a:lnSpc>
                <a:spcPct val="100000"/>
              </a:lnSpc>
              <a:spcBef>
                <a:spcPts val="0"/>
              </a:spcBef>
              <a:spcAft>
                <a:spcPts val="0"/>
              </a:spcAft>
              <a:buClr>
                <a:schemeClr val="dk1"/>
              </a:buClr>
              <a:buSzPts val="1800"/>
              <a:buNone/>
            </a:pPr>
            <a:r>
              <a:rPr lang="en-US" dirty="0"/>
              <a:t>or really don’t have a </a:t>
            </a:r>
            <a:r>
              <a:rPr lang="en-US" dirty="0" err="1"/>
              <a:t>tMN</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multi-stage model</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get a first chemotherapy, </a:t>
            </a:r>
            <a:r>
              <a:rPr lang="en-US" dirty="0" err="1"/>
              <a:t>proabbility</a:t>
            </a:r>
            <a:r>
              <a:rPr lang="en-US" dirty="0"/>
              <a:t> of achieve remission or not and dead</a:t>
            </a:r>
            <a:endParaRPr dirty="0"/>
          </a:p>
          <a:p>
            <a:pPr marL="0" lvl="0" indent="0" algn="l" rtl="0">
              <a:lnSpc>
                <a:spcPct val="100000"/>
              </a:lnSpc>
              <a:spcBef>
                <a:spcPts val="0"/>
              </a:spcBef>
              <a:spcAft>
                <a:spcPts val="0"/>
              </a:spcAft>
              <a:buClr>
                <a:schemeClr val="dk1"/>
              </a:buClr>
              <a:buSzPts val="1800"/>
              <a:buNone/>
            </a:pPr>
            <a:r>
              <a:rPr lang="en-US" dirty="0"/>
              <a:t>once remission, relapse in the future. Dead from other disease.</a:t>
            </a:r>
            <a:endParaRPr dirty="0"/>
          </a:p>
          <a:p>
            <a:pPr marL="0" lvl="0" indent="0" algn="l" rtl="0">
              <a:lnSpc>
                <a:spcPct val="100000"/>
              </a:lnSpc>
              <a:spcBef>
                <a:spcPts val="0"/>
              </a:spcBef>
              <a:spcAft>
                <a:spcPts val="0"/>
              </a:spcAft>
              <a:buClr>
                <a:schemeClr val="dk1"/>
              </a:buClr>
              <a:buSzPts val="1800"/>
              <a:buNone/>
            </a:pPr>
            <a:r>
              <a:rPr lang="en-US" dirty="0"/>
              <a:t>dead from relapse</a:t>
            </a:r>
            <a:endParaRPr dirty="0"/>
          </a:p>
          <a:p>
            <a:pPr marL="0" lvl="0" indent="0" algn="l" rtl="0">
              <a:lnSpc>
                <a:spcPct val="100000"/>
              </a:lnSpc>
              <a:spcBef>
                <a:spcPts val="0"/>
              </a:spcBef>
              <a:spcAft>
                <a:spcPts val="0"/>
              </a:spcAft>
              <a:buClr>
                <a:schemeClr val="dk1"/>
              </a:buClr>
              <a:buSzPts val="1800"/>
              <a:buNone/>
            </a:pPr>
            <a:r>
              <a:rPr lang="en-US" dirty="0"/>
              <a:t>two years later, the chance of alive that disease leukemia comes </a:t>
            </a:r>
            <a:r>
              <a:rPr lang="en-US" dirty="0" err="1"/>
              <a:t>abck</a:t>
            </a:r>
            <a:r>
              <a:rPr lang="en-US" dirty="0"/>
              <a:t> as a </a:t>
            </a:r>
            <a:r>
              <a:rPr lang="en-US" dirty="0" err="1"/>
              <a:t>replapse</a:t>
            </a:r>
            <a:endParaRPr dirty="0"/>
          </a:p>
          <a:p>
            <a:pPr marL="0" lvl="0" indent="0" algn="l" rtl="0">
              <a:lnSpc>
                <a:spcPct val="100000"/>
              </a:lnSpc>
              <a:spcBef>
                <a:spcPts val="0"/>
              </a:spcBef>
              <a:spcAft>
                <a:spcPts val="0"/>
              </a:spcAft>
              <a:buClr>
                <a:schemeClr val="dk1"/>
              </a:buClr>
              <a:buSzPts val="1800"/>
              <a:buNone/>
            </a:pPr>
            <a:r>
              <a:rPr lang="en-US" dirty="0"/>
              <a:t>chance from leukemia coming back</a:t>
            </a:r>
            <a:endParaRPr dirty="0"/>
          </a:p>
        </p:txBody>
      </p:sp>
      <p:sp>
        <p:nvSpPr>
          <p:cNvPr id="810" name="Google Shape;810;p26"/>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2625bedd3b8_0_2"/>
          <p:cNvSpPr txBox="1">
            <a:spLocks noGrp="1"/>
          </p:cNvSpPr>
          <p:nvPr>
            <p:ph type="body" idx="1"/>
          </p:nvPr>
        </p:nvSpPr>
        <p:spPr>
          <a:xfrm>
            <a:off x="127001" y="74300"/>
            <a:ext cx="83091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did not develop and alive</a:t>
            </a:r>
            <a:endParaRPr/>
          </a:p>
          <a:p>
            <a:pPr marL="0" lvl="0" indent="0" algn="l" rtl="0">
              <a:lnSpc>
                <a:spcPct val="100000"/>
              </a:lnSpc>
              <a:spcBef>
                <a:spcPts val="1400"/>
              </a:spcBef>
              <a:spcAft>
                <a:spcPts val="0"/>
              </a:spcAft>
              <a:buSzPts val="1800"/>
              <a:buNone/>
            </a:pPr>
            <a:r>
              <a:rPr lang="en-US"/>
              <a:t>alive without complete remission</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r>
              <a:rPr lang="en-US"/>
              <a:t>cancer still active but did not dead,</a:t>
            </a:r>
            <a:endParaRPr/>
          </a:p>
          <a:p>
            <a:pPr marL="0" lvl="0" indent="0" algn="l" rtl="0">
              <a:lnSpc>
                <a:spcPct val="100000"/>
              </a:lnSpc>
              <a:spcBef>
                <a:spcPts val="1400"/>
              </a:spcBef>
              <a:spcAft>
                <a:spcPts val="0"/>
              </a:spcAft>
              <a:buSzPts val="1800"/>
              <a:buNone/>
            </a:pPr>
            <a:r>
              <a:rPr lang="en-US"/>
              <a:t>and no tMN development</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endParaRPr/>
          </a:p>
        </p:txBody>
      </p:sp>
      <p:sp>
        <p:nvSpPr>
          <p:cNvPr id="817" name="Google Shape;817;g2625bedd3b8_0_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78</a:t>
            </a:fld>
            <a:endParaRPr/>
          </a:p>
        </p:txBody>
      </p:sp>
      <p:pic>
        <p:nvPicPr>
          <p:cNvPr id="818" name="Google Shape;818;g2625bedd3b8_0_2"/>
          <p:cNvPicPr preferRelativeResize="0"/>
          <p:nvPr/>
        </p:nvPicPr>
        <p:blipFill rotWithShape="1">
          <a:blip r:embed="rId3">
            <a:alphaModFix/>
          </a:blip>
          <a:srcRect/>
          <a:stretch/>
        </p:blipFill>
        <p:spPr>
          <a:xfrm>
            <a:off x="4239875" y="263649"/>
            <a:ext cx="4099074" cy="36778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625bedd3b8_0_1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825" name="Google Shape;825;g2625bedd3b8_0_1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826" name="Google Shape;826;g2625bedd3b8_0_1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79</a:t>
            </a:fld>
            <a:endParaRPr/>
          </a:p>
        </p:txBody>
      </p:sp>
      <p:pic>
        <p:nvPicPr>
          <p:cNvPr id="827" name="Google Shape;827;g2625bedd3b8_0_10"/>
          <p:cNvPicPr preferRelativeResize="0"/>
          <p:nvPr/>
        </p:nvPicPr>
        <p:blipFill rotWithShape="1">
          <a:blip r:embed="rId3">
            <a:alphaModFix/>
          </a:blip>
          <a:srcRect/>
          <a:stretch/>
        </p:blipFill>
        <p:spPr>
          <a:xfrm>
            <a:off x="1228725" y="814388"/>
            <a:ext cx="6686550" cy="351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Data Transform</a:t>
            </a:r>
            <a:endParaRPr/>
          </a:p>
        </p:txBody>
      </p:sp>
      <p:sp>
        <p:nvSpPr>
          <p:cNvPr id="177" name="Google Shape;177;p5"/>
          <p:cNvSpPr txBox="1">
            <a:spLocks noGrp="1"/>
          </p:cNvSpPr>
          <p:nvPr>
            <p:ph type="body" idx="2"/>
          </p:nvPr>
        </p:nvSpPr>
        <p:spPr>
          <a:xfrm>
            <a:off x="742357" y="3502526"/>
            <a:ext cx="3765474" cy="2347878"/>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US" sz="1200"/>
              <a:t>Transform into column values</a:t>
            </a:r>
            <a:endParaRPr/>
          </a:p>
          <a:p>
            <a:pPr marL="285750" lvl="0" indent="-285750" algn="l" rtl="0">
              <a:lnSpc>
                <a:spcPct val="100000"/>
              </a:lnSpc>
              <a:spcBef>
                <a:spcPts val="1400"/>
              </a:spcBef>
              <a:spcAft>
                <a:spcPts val="0"/>
              </a:spcAft>
              <a:buClr>
                <a:schemeClr val="dk1"/>
              </a:buClr>
              <a:buSzPts val="1200"/>
              <a:buFont typeface="Arial"/>
              <a:buChar char="•"/>
            </a:pPr>
            <a:r>
              <a:rPr lang="en-US" sz="1200"/>
              <a:t>Add age and several indicators</a:t>
            </a:r>
            <a:endParaRPr/>
          </a:p>
          <a:p>
            <a:pPr marL="285750" lvl="0" indent="-285750" algn="l" rtl="0">
              <a:lnSpc>
                <a:spcPct val="100000"/>
              </a:lnSpc>
              <a:spcBef>
                <a:spcPts val="1400"/>
              </a:spcBef>
              <a:spcAft>
                <a:spcPts val="0"/>
              </a:spcAft>
              <a:buClr>
                <a:srgbClr val="413C38"/>
              </a:buClr>
              <a:buSzPts val="1200"/>
              <a:buFont typeface="Arial"/>
              <a:buChar char="•"/>
            </a:pPr>
            <a:r>
              <a:rPr lang="en-US" sz="1200">
                <a:solidFill>
                  <a:srgbClr val="413C38"/>
                </a:solidFill>
              </a:rPr>
              <a:t>Null value cleaning</a:t>
            </a:r>
            <a:endParaRPr/>
          </a:p>
          <a:p>
            <a:pPr marL="285750" lvl="0" indent="-196850" algn="l" rtl="0">
              <a:lnSpc>
                <a:spcPct val="100000"/>
              </a:lnSpc>
              <a:spcBef>
                <a:spcPts val="1400"/>
              </a:spcBef>
              <a:spcAft>
                <a:spcPts val="0"/>
              </a:spcAft>
              <a:buClr>
                <a:schemeClr val="dk1"/>
              </a:buClr>
              <a:buSzPts val="1400"/>
              <a:buFont typeface="Arial"/>
              <a:buNone/>
            </a:pPr>
            <a:endParaRPr sz="1400"/>
          </a:p>
          <a:p>
            <a:pPr marL="0" lvl="0" indent="0" algn="l" rtl="0">
              <a:lnSpc>
                <a:spcPct val="100000"/>
              </a:lnSpc>
              <a:spcBef>
                <a:spcPts val="1400"/>
              </a:spcBef>
              <a:spcAft>
                <a:spcPts val="0"/>
              </a:spcAft>
              <a:buClr>
                <a:schemeClr val="dk1"/>
              </a:buClr>
              <a:buSzPts val="1400"/>
              <a:buNone/>
            </a:pPr>
            <a:endParaRPr sz="1400"/>
          </a:p>
        </p:txBody>
      </p:sp>
      <p:sp>
        <p:nvSpPr>
          <p:cNvPr id="178" name="Google Shape;178;p5"/>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pic>
        <p:nvPicPr>
          <p:cNvPr id="179" name="Google Shape;179;p5" descr="A screenshot of a computer&#10;&#10;Description automatically generated"/>
          <p:cNvPicPr preferRelativeResize="0"/>
          <p:nvPr/>
        </p:nvPicPr>
        <p:blipFill rotWithShape="1">
          <a:blip r:embed="rId3">
            <a:alphaModFix/>
          </a:blip>
          <a:srcRect/>
          <a:stretch/>
        </p:blipFill>
        <p:spPr>
          <a:xfrm>
            <a:off x="485775" y="749864"/>
            <a:ext cx="6494212" cy="2634458"/>
          </a:xfrm>
          <a:prstGeom prst="rect">
            <a:avLst/>
          </a:prstGeom>
          <a:noFill/>
          <a:ln>
            <a:noFill/>
          </a:ln>
        </p:spPr>
      </p:pic>
      <p:pic>
        <p:nvPicPr>
          <p:cNvPr id="180" name="Google Shape;180;p5"/>
          <p:cNvPicPr preferRelativeResize="0"/>
          <p:nvPr/>
        </p:nvPicPr>
        <p:blipFill rotWithShape="1">
          <a:blip r:embed="rId4">
            <a:alphaModFix/>
          </a:blip>
          <a:srcRect/>
          <a:stretch/>
        </p:blipFill>
        <p:spPr>
          <a:xfrm>
            <a:off x="7236569" y="797989"/>
            <a:ext cx="1824507" cy="289141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7"/>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33" name="Google Shape;833;p27"/>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34" name="Google Shape;834;p2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80</a:t>
            </a:fld>
            <a:endParaRPr/>
          </a:p>
        </p:txBody>
      </p:sp>
      <p:pic>
        <p:nvPicPr>
          <p:cNvPr id="835" name="Google Shape;835;p27"/>
          <p:cNvPicPr preferRelativeResize="0"/>
          <p:nvPr/>
        </p:nvPicPr>
        <p:blipFill rotWithShape="1">
          <a:blip r:embed="rId3">
            <a:alphaModFix/>
          </a:blip>
          <a:srcRect/>
          <a:stretch/>
        </p:blipFill>
        <p:spPr>
          <a:xfrm>
            <a:off x="441816" y="0"/>
            <a:ext cx="8260369" cy="51435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8"/>
          <p:cNvSpPr txBox="1">
            <a:spLocks noGrp="1"/>
          </p:cNvSpPr>
          <p:nvPr>
            <p:ph type="body" idx="1"/>
          </p:nvPr>
        </p:nvSpPr>
        <p:spPr>
          <a:xfrm>
            <a:off x="206900" y="-4177"/>
            <a:ext cx="8307900" cy="456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400"/>
              <a:t>1. Non-remission Death:</a:t>
            </a:r>
            <a:endParaRPr sz="1400"/>
          </a:p>
          <a:p>
            <a:pPr marL="914400" lvl="0" indent="-317500" algn="l" rtl="0">
              <a:lnSpc>
                <a:spcPct val="100000"/>
              </a:lnSpc>
              <a:spcBef>
                <a:spcPts val="0"/>
              </a:spcBef>
              <a:spcAft>
                <a:spcPts val="0"/>
              </a:spcAft>
              <a:buSzPts val="1400"/>
              <a:buChar char="●"/>
            </a:pPr>
            <a:r>
              <a:rPr lang="en-US" sz="1400"/>
              <a:t>Death without remission from their own cancer</a:t>
            </a:r>
            <a:endParaRPr sz="1400"/>
          </a:p>
          <a:p>
            <a:pPr marL="914400" lvl="0" indent="-317500" algn="l" rtl="0">
              <a:lnSpc>
                <a:spcPct val="100000"/>
              </a:lnSpc>
              <a:spcBef>
                <a:spcPts val="0"/>
              </a:spcBef>
              <a:spcAft>
                <a:spcPts val="0"/>
              </a:spcAft>
              <a:buSzPts val="1400"/>
              <a:buChar char="●"/>
            </a:pPr>
            <a:r>
              <a:rPr lang="en-US" sz="1400"/>
              <a:t>all cancer patients</a:t>
            </a:r>
            <a:endParaRPr sz="1400"/>
          </a:p>
          <a:p>
            <a:pPr marL="914400" lvl="0" indent="-317500" algn="l" rtl="0">
              <a:lnSpc>
                <a:spcPct val="100000"/>
              </a:lnSpc>
              <a:spcBef>
                <a:spcPts val="0"/>
              </a:spcBef>
              <a:spcAft>
                <a:spcPts val="0"/>
              </a:spcAft>
              <a:buSzPts val="1400"/>
              <a:buChar char="●"/>
            </a:pPr>
            <a:r>
              <a:rPr lang="en-US" sz="1400"/>
              <a:t>can first dead from their own cancers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2. Non-relapse deaths:</a:t>
            </a:r>
            <a:endParaRPr sz="1400"/>
          </a:p>
          <a:p>
            <a:pPr marL="914400" lvl="0" indent="-317500" algn="l" rtl="0">
              <a:lnSpc>
                <a:spcPct val="100000"/>
              </a:lnSpc>
              <a:spcBef>
                <a:spcPts val="0"/>
              </a:spcBef>
              <a:spcAft>
                <a:spcPts val="0"/>
              </a:spcAft>
              <a:buSzPts val="1400"/>
              <a:buChar char="●"/>
            </a:pPr>
            <a:r>
              <a:rPr lang="en-US" sz="1400"/>
              <a:t>remission from their own cancer but die from other cancer or diseases (Non-tMN diseases)</a:t>
            </a:r>
            <a:endParaRPr sz="1400"/>
          </a:p>
          <a:p>
            <a:pPr marL="914400" lvl="0" indent="-317500" algn="l" rtl="0">
              <a:lnSpc>
                <a:spcPct val="100000"/>
              </a:lnSpc>
              <a:spcBef>
                <a:spcPts val="0"/>
              </a:spcBef>
              <a:spcAft>
                <a:spcPts val="0"/>
              </a:spcAft>
              <a:buSzPts val="1400"/>
              <a:buChar char="●"/>
            </a:pPr>
            <a:r>
              <a:rPr lang="en-US" sz="1400"/>
              <a:t>cancers can be in remission, but dead from other possibilities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3. Relapse death</a:t>
            </a:r>
            <a:endParaRPr sz="1400"/>
          </a:p>
          <a:p>
            <a:pPr marL="914400" lvl="0" indent="-317500" algn="l" rtl="0">
              <a:lnSpc>
                <a:spcPct val="100000"/>
              </a:lnSpc>
              <a:spcBef>
                <a:spcPts val="0"/>
              </a:spcBef>
              <a:spcAft>
                <a:spcPts val="0"/>
              </a:spcAft>
              <a:buSzPts val="1400"/>
              <a:buChar char="●"/>
            </a:pPr>
            <a:r>
              <a:rPr lang="en-US" sz="1400"/>
              <a:t>develop Tmn LATER</a:t>
            </a:r>
            <a:endParaRPr sz="1400"/>
          </a:p>
          <a:p>
            <a:pPr marL="914400" lvl="0" indent="-317500" algn="l" rtl="0">
              <a:lnSpc>
                <a:spcPct val="100000"/>
              </a:lnSpc>
              <a:spcBef>
                <a:spcPts val="0"/>
              </a:spcBef>
              <a:spcAft>
                <a:spcPts val="0"/>
              </a:spcAft>
              <a:buSzPts val="1400"/>
              <a:buChar char="●"/>
            </a:pPr>
            <a:r>
              <a:rPr lang="en-US" sz="1400"/>
              <a:t>REPLAP IS TMN, and dead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what is their chances of diagnosis</a:t>
            </a:r>
            <a:endParaRPr sz="1400"/>
          </a:p>
          <a:p>
            <a:pPr marL="0" lvl="0" indent="0" algn="l" rtl="0">
              <a:lnSpc>
                <a:spcPct val="100000"/>
              </a:lnSpc>
              <a:spcBef>
                <a:spcPts val="0"/>
              </a:spcBef>
              <a:spcAft>
                <a:spcPts val="0"/>
              </a:spcAft>
              <a:buClr>
                <a:schemeClr val="dk1"/>
              </a:buClr>
              <a:buSzPts val="1800"/>
              <a:buNone/>
            </a:pPr>
            <a:r>
              <a:rPr lang="en-US" sz="1400"/>
              <a:t>when would they die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4. did not develop and alive (could be middle process)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5. alive without complete remission</a:t>
            </a:r>
            <a:endParaRPr sz="1400"/>
          </a:p>
          <a:p>
            <a:pPr marL="914400" lvl="0" indent="-317500" algn="l" rtl="0">
              <a:lnSpc>
                <a:spcPct val="100000"/>
              </a:lnSpc>
              <a:spcBef>
                <a:spcPts val="0"/>
              </a:spcBef>
              <a:spcAft>
                <a:spcPts val="0"/>
              </a:spcAft>
              <a:buSzPts val="1400"/>
              <a:buChar char="●"/>
            </a:pPr>
            <a:r>
              <a:rPr lang="en-US" sz="1400"/>
              <a:t>cancer still active but did not dead,</a:t>
            </a:r>
            <a:endParaRPr sz="1400"/>
          </a:p>
          <a:p>
            <a:pPr marL="914400" lvl="0" indent="-317500" algn="l" rtl="0">
              <a:lnSpc>
                <a:spcPct val="100000"/>
              </a:lnSpc>
              <a:spcBef>
                <a:spcPts val="0"/>
              </a:spcBef>
              <a:spcAft>
                <a:spcPts val="0"/>
              </a:spcAft>
              <a:buSzPts val="1400"/>
              <a:buChar char="●"/>
            </a:pPr>
            <a:r>
              <a:rPr lang="en-US" sz="1400"/>
              <a:t>and no tMN development</a:t>
            </a:r>
            <a:endParaRPr sz="1400"/>
          </a:p>
          <a:p>
            <a:pPr marL="0" lvl="0" indent="0" algn="l" rtl="0">
              <a:lnSpc>
                <a:spcPct val="100000"/>
              </a:lnSpc>
              <a:spcBef>
                <a:spcPts val="0"/>
              </a:spcBef>
              <a:spcAft>
                <a:spcPts val="0"/>
              </a:spcAft>
              <a:buClr>
                <a:schemeClr val="dk1"/>
              </a:buClr>
              <a:buSzPts val="1800"/>
              <a:buNone/>
            </a:pPr>
            <a:endParaRPr sz="1400"/>
          </a:p>
        </p:txBody>
      </p:sp>
      <p:sp>
        <p:nvSpPr>
          <p:cNvPr id="841" name="Google Shape;841;p2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81</a:t>
            </a:fld>
            <a:endParaRPr/>
          </a:p>
        </p:txBody>
      </p:sp>
      <p:pic>
        <p:nvPicPr>
          <p:cNvPr id="842" name="Google Shape;842;p28"/>
          <p:cNvPicPr preferRelativeResize="0"/>
          <p:nvPr/>
        </p:nvPicPr>
        <p:blipFill rotWithShape="1">
          <a:blip r:embed="rId3">
            <a:alphaModFix/>
          </a:blip>
          <a:srcRect/>
          <a:stretch/>
        </p:blipFill>
        <p:spPr>
          <a:xfrm>
            <a:off x="5498700" y="1738325"/>
            <a:ext cx="3198125" cy="2869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2a22035105a_1_9"/>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849" name="Google Shape;849;g2a22035105a_1_9"/>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dirty="0"/>
          </a:p>
        </p:txBody>
      </p:sp>
      <p:sp>
        <p:nvSpPr>
          <p:cNvPr id="850" name="Google Shape;850;g2a22035105a_1_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82</a:t>
            </a:fld>
            <a:endParaRPr/>
          </a:p>
        </p:txBody>
      </p:sp>
      <p:pic>
        <p:nvPicPr>
          <p:cNvPr id="851" name="Google Shape;851;g2a22035105a_1_9"/>
          <p:cNvPicPr preferRelativeResize="0"/>
          <p:nvPr/>
        </p:nvPicPr>
        <p:blipFill rotWithShape="1">
          <a:blip r:embed="rId3">
            <a:alphaModFix/>
          </a:blip>
          <a:srcRect/>
          <a:stretch/>
        </p:blipFill>
        <p:spPr>
          <a:xfrm>
            <a:off x="2212882" y="1288750"/>
            <a:ext cx="4264245" cy="330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29"/>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57" name="Google Shape;857;p29"/>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tree diagram</a:t>
            </a:r>
            <a:endParaRPr/>
          </a:p>
          <a:p>
            <a:pPr marL="0" lvl="0" indent="0" algn="l" rtl="0">
              <a:lnSpc>
                <a:spcPct val="100000"/>
              </a:lnSpc>
              <a:spcBef>
                <a:spcPts val="0"/>
              </a:spcBef>
              <a:spcAft>
                <a:spcPts val="0"/>
              </a:spcAft>
              <a:buClr>
                <a:schemeClr val="dk1"/>
              </a:buClr>
              <a:buSzPts val="1800"/>
              <a:buNone/>
            </a:pPr>
            <a:endParaRPr/>
          </a:p>
          <a:p>
            <a:pPr marL="0" lvl="0" indent="0" algn="l" rtl="0">
              <a:lnSpc>
                <a:spcPct val="100000"/>
              </a:lnSpc>
              <a:spcBef>
                <a:spcPts val="0"/>
              </a:spcBef>
              <a:spcAft>
                <a:spcPts val="0"/>
              </a:spcAft>
              <a:buClr>
                <a:schemeClr val="dk1"/>
              </a:buClr>
              <a:buSzPts val="1800"/>
              <a:buNone/>
            </a:pPr>
            <a:r>
              <a:rPr lang="en-US"/>
              <a:t>as a track</a:t>
            </a:r>
            <a:endParaRPr/>
          </a:p>
          <a:p>
            <a:pPr marL="0" lvl="0" indent="0" algn="l" rtl="0">
              <a:lnSpc>
                <a:spcPct val="100000"/>
              </a:lnSpc>
              <a:spcBef>
                <a:spcPts val="0"/>
              </a:spcBef>
              <a:spcAft>
                <a:spcPts val="0"/>
              </a:spcAft>
              <a:buClr>
                <a:schemeClr val="dk1"/>
              </a:buClr>
              <a:buSzPts val="1800"/>
              <a:buNone/>
            </a:pPr>
            <a:r>
              <a:rPr lang="en-US"/>
              <a:t>grouping different</a:t>
            </a:r>
            <a:endParaRPr/>
          </a:p>
        </p:txBody>
      </p:sp>
      <p:sp>
        <p:nvSpPr>
          <p:cNvPr id="858" name="Google Shape;858;p2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83</a:t>
            </a:fld>
            <a:endParaRPr/>
          </a:p>
        </p:txBody>
      </p:sp>
      <p:cxnSp>
        <p:nvCxnSpPr>
          <p:cNvPr id="859" name="Google Shape;859;p29"/>
          <p:cNvCxnSpPr/>
          <p:nvPr/>
        </p:nvCxnSpPr>
        <p:spPr>
          <a:xfrm flipH="1">
            <a:off x="6262825" y="1872225"/>
            <a:ext cx="579900" cy="1053000"/>
          </a:xfrm>
          <a:prstGeom prst="straightConnector1">
            <a:avLst/>
          </a:prstGeom>
          <a:noFill/>
          <a:ln w="9525" cap="flat" cmpd="sng">
            <a:solidFill>
              <a:schemeClr val="dk2"/>
            </a:solidFill>
            <a:prstDash val="solid"/>
            <a:round/>
            <a:headEnd type="none" w="sm" len="sm"/>
            <a:tailEnd type="none" w="sm" len="sm"/>
          </a:ln>
        </p:spPr>
      </p:cxnSp>
      <p:cxnSp>
        <p:nvCxnSpPr>
          <p:cNvPr id="860" name="Google Shape;860;p29"/>
          <p:cNvCxnSpPr/>
          <p:nvPr/>
        </p:nvCxnSpPr>
        <p:spPr>
          <a:xfrm>
            <a:off x="6262825" y="2925225"/>
            <a:ext cx="610500" cy="9006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0"/>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Source</a:t>
            </a:r>
            <a:endParaRPr/>
          </a:p>
        </p:txBody>
      </p:sp>
      <p:sp>
        <p:nvSpPr>
          <p:cNvPr id="866" name="Google Shape;866;p30"/>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Precision oncology for acute myeloid leukemia using a knowledge bank approach</a:t>
            </a:r>
            <a:endParaRPr/>
          </a:p>
          <a:p>
            <a:pPr marL="0" lvl="0" indent="0" algn="l" rtl="0">
              <a:lnSpc>
                <a:spcPct val="100000"/>
              </a:lnSpc>
              <a:spcBef>
                <a:spcPts val="0"/>
              </a:spcBef>
              <a:spcAft>
                <a:spcPts val="0"/>
              </a:spcAft>
              <a:buClr>
                <a:schemeClr val="dk1"/>
              </a:buClr>
              <a:buSzPts val="1800"/>
              <a:buNone/>
            </a:pPr>
            <a:endParaRPr/>
          </a:p>
          <a:p>
            <a:pPr marL="0" lvl="0" indent="0" algn="l" rtl="0">
              <a:lnSpc>
                <a:spcPct val="100000"/>
              </a:lnSpc>
              <a:spcBef>
                <a:spcPts val="0"/>
              </a:spcBef>
              <a:spcAft>
                <a:spcPts val="0"/>
              </a:spcAft>
              <a:buClr>
                <a:schemeClr val="dk1"/>
              </a:buClr>
              <a:buSzPts val="1800"/>
              <a:buNone/>
            </a:pPr>
            <a:r>
              <a:rPr lang="en-US"/>
              <a:t>Article: </a:t>
            </a:r>
            <a:r>
              <a:rPr lang="en-US" u="sng">
                <a:solidFill>
                  <a:schemeClr val="hlink"/>
                </a:solidFill>
                <a:hlinkClick r:id="rId3"/>
              </a:rPr>
              <a:t>https://www.nature.com/articles/ng.3756#Sec15</a:t>
            </a:r>
            <a:endParaRPr/>
          </a:p>
          <a:p>
            <a:pPr marL="0" lvl="0" indent="0" algn="l" rtl="0">
              <a:lnSpc>
                <a:spcPct val="100000"/>
              </a:lnSpc>
              <a:spcBef>
                <a:spcPts val="0"/>
              </a:spcBef>
              <a:spcAft>
                <a:spcPts val="0"/>
              </a:spcAft>
              <a:buClr>
                <a:schemeClr val="dk1"/>
              </a:buClr>
              <a:buSzPts val="1800"/>
              <a:buNone/>
            </a:pPr>
            <a:r>
              <a:rPr lang="en-US"/>
              <a:t>Calculator: </a:t>
            </a:r>
            <a:r>
              <a:rPr lang="en-US" u="sng">
                <a:solidFill>
                  <a:schemeClr val="hlink"/>
                </a:solidFill>
                <a:hlinkClick r:id="rId3"/>
              </a:rPr>
              <a:t>https://www.nature.com/articles/ng.3756#Sec15</a:t>
            </a:r>
            <a:endParaRPr/>
          </a:p>
          <a:p>
            <a:pPr marL="0" lvl="0" indent="0" algn="l" rtl="0">
              <a:lnSpc>
                <a:spcPct val="100000"/>
              </a:lnSpc>
              <a:spcBef>
                <a:spcPts val="0"/>
              </a:spcBef>
              <a:spcAft>
                <a:spcPts val="0"/>
              </a:spcAft>
              <a:buClr>
                <a:schemeClr val="dk1"/>
              </a:buClr>
              <a:buSzPts val="1800"/>
              <a:buNone/>
            </a:pPr>
            <a:r>
              <a:rPr lang="en-US"/>
              <a:t>Github: </a:t>
            </a:r>
            <a:r>
              <a:rPr lang="en-US" u="sng">
                <a:solidFill>
                  <a:schemeClr val="hlink"/>
                </a:solidFill>
                <a:hlinkClick r:id="rId4"/>
              </a:rPr>
              <a:t>https://github.com/mg14/aml-multistage</a:t>
            </a:r>
            <a:endParaRPr/>
          </a:p>
          <a:p>
            <a:pPr marL="0" lvl="0" indent="0" algn="l" rtl="0">
              <a:lnSpc>
                <a:spcPct val="100000"/>
              </a:lnSpc>
              <a:spcBef>
                <a:spcPts val="0"/>
              </a:spcBef>
              <a:spcAft>
                <a:spcPts val="0"/>
              </a:spcAft>
              <a:buClr>
                <a:schemeClr val="dk1"/>
              </a:buClr>
              <a:buSzPts val="1800"/>
              <a:buNone/>
            </a:pPr>
            <a:endParaRPr/>
          </a:p>
        </p:txBody>
      </p:sp>
      <p:sp>
        <p:nvSpPr>
          <p:cNvPr id="867" name="Google Shape;867;p30"/>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1"/>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73" name="Google Shape;873;p31"/>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74" name="Google Shape;874;p3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2"/>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80" name="Google Shape;880;p32"/>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81" name="Google Shape;881;p32"/>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a1380c5f26_0_33"/>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Cuminc</a:t>
            </a:r>
            <a:endParaRPr/>
          </a:p>
        </p:txBody>
      </p:sp>
      <p:sp>
        <p:nvSpPr>
          <p:cNvPr id="888" name="Google Shape;888;g2a1380c5f26_0_33"/>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400"/>
              <a:t>variable cuminc in a clinical dataset likely refers to "cumulative incidence" or a similar concept</a:t>
            </a:r>
            <a:endParaRPr sz="1400"/>
          </a:p>
          <a:p>
            <a:pPr marL="457200" lvl="0" indent="-317500" algn="l" rtl="0">
              <a:lnSpc>
                <a:spcPct val="100000"/>
              </a:lnSpc>
              <a:spcBef>
                <a:spcPts val="1400"/>
              </a:spcBef>
              <a:spcAft>
                <a:spcPts val="0"/>
              </a:spcAft>
              <a:buSzPts val="1400"/>
              <a:buChar char="●"/>
            </a:pPr>
            <a:r>
              <a:rPr lang="en-US" sz="1400"/>
              <a:t>Cumulative incidence of relapse: The probability of experiencing a relapse over time.</a:t>
            </a:r>
            <a:endParaRPr sz="1400"/>
          </a:p>
          <a:p>
            <a:pPr marL="457200" lvl="0" indent="-317500" algn="l" rtl="0">
              <a:lnSpc>
                <a:spcPct val="100000"/>
              </a:lnSpc>
              <a:spcBef>
                <a:spcPts val="0"/>
              </a:spcBef>
              <a:spcAft>
                <a:spcPts val="0"/>
              </a:spcAft>
              <a:buSzPts val="1400"/>
              <a:buChar char="●"/>
            </a:pPr>
            <a:r>
              <a:rPr lang="en-US" sz="1400"/>
              <a:t>Cumulative incidence of death: The probability of dying from any cause over time.</a:t>
            </a:r>
            <a:endParaRPr sz="1400"/>
          </a:p>
          <a:p>
            <a:pPr marL="0" lvl="0" indent="0" algn="l" rtl="0">
              <a:lnSpc>
                <a:spcPct val="100000"/>
              </a:lnSpc>
              <a:spcBef>
                <a:spcPts val="1400"/>
              </a:spcBef>
              <a:spcAft>
                <a:spcPts val="0"/>
              </a:spcAft>
              <a:buSzPts val="1800"/>
              <a:buNone/>
            </a:pPr>
            <a:r>
              <a:rPr lang="en-US" sz="1400"/>
              <a:t>The cumulative incidence function provides a more accurate estimate of event probabilities in the presence of competing risks compared to traditional survival analysis techniques.</a:t>
            </a:r>
            <a:endParaRPr sz="1400"/>
          </a:p>
          <a:p>
            <a:pPr marL="0" lvl="0" indent="0" algn="l" rtl="0">
              <a:lnSpc>
                <a:spcPct val="100000"/>
              </a:lnSpc>
              <a:spcBef>
                <a:spcPts val="1400"/>
              </a:spcBef>
              <a:spcAft>
                <a:spcPts val="0"/>
              </a:spcAft>
              <a:buSzPts val="1800"/>
              <a:buNone/>
            </a:pPr>
            <a:r>
              <a:rPr lang="en-US" sz="1400"/>
              <a:t>The variable cuminc itself may represent the cumulative incidence at a specific time point or cumulative incidence over a range of time points.</a:t>
            </a: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r>
              <a:rPr lang="en-US" sz="1400"/>
              <a:t>But the dataset didn’t indicate how long the time period is.</a:t>
            </a:r>
            <a:endParaRPr sz="1400"/>
          </a:p>
        </p:txBody>
      </p:sp>
      <p:sp>
        <p:nvSpPr>
          <p:cNvPr id="889" name="Google Shape;889;g2a1380c5f26_0_3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a1380c5f26_0_45"/>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rfs</a:t>
            </a:r>
            <a:endParaRPr/>
          </a:p>
        </p:txBody>
      </p:sp>
      <p:sp>
        <p:nvSpPr>
          <p:cNvPr id="896" name="Google Shape;896;g2a1380c5f26_0_45"/>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400"/>
              <a:t>refers to "Relapse-Free Survival."</a:t>
            </a:r>
            <a:endParaRPr sz="1400"/>
          </a:p>
          <a:p>
            <a:pPr marL="0" lvl="0" indent="0" algn="l" rtl="0">
              <a:lnSpc>
                <a:spcPct val="100000"/>
              </a:lnSpc>
              <a:spcBef>
                <a:spcPts val="1400"/>
              </a:spcBef>
              <a:spcAft>
                <a:spcPts val="0"/>
              </a:spcAft>
              <a:buSzPts val="1800"/>
              <a:buNone/>
            </a:pPr>
            <a:r>
              <a:rPr lang="en-US" sz="1400"/>
              <a:t>a value of 2065 could mean that a patient experienced relapse after 2065 days from a certain starting point, and a value of 171 could mean another patient experienced relapse after 171 days.</a:t>
            </a:r>
            <a:endParaRPr sz="1400"/>
          </a:p>
        </p:txBody>
      </p:sp>
      <p:sp>
        <p:nvSpPr>
          <p:cNvPr id="897" name="Google Shape;897;g2a1380c5f26_0_4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3"/>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Factor - Age</a:t>
            </a:r>
            <a:endParaRPr/>
          </a:p>
        </p:txBody>
      </p:sp>
      <p:pic>
        <p:nvPicPr>
          <p:cNvPr id="903" name="Google Shape;903;p33" descr="A graph of age and age&#10;&#10;Description automatically generated"/>
          <p:cNvPicPr preferRelativeResize="0">
            <a:picLocks noGrp="1"/>
          </p:cNvPicPr>
          <p:nvPr>
            <p:ph type="body" idx="1"/>
          </p:nvPr>
        </p:nvPicPr>
        <p:blipFill rotWithShape="1">
          <a:blip r:embed="rId3">
            <a:alphaModFix/>
          </a:blip>
          <a:srcRect/>
          <a:stretch/>
        </p:blipFill>
        <p:spPr>
          <a:xfrm>
            <a:off x="1776985" y="1108445"/>
            <a:ext cx="5736604" cy="3484986"/>
          </a:xfrm>
          <a:prstGeom prst="rect">
            <a:avLst/>
          </a:prstGeom>
          <a:noFill/>
          <a:ln>
            <a:noFill/>
          </a:ln>
        </p:spPr>
      </p:pic>
      <p:sp>
        <p:nvSpPr>
          <p:cNvPr id="904" name="Google Shape;904;p3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Data Cleaning</a:t>
            </a:r>
            <a:endParaRPr/>
          </a:p>
        </p:txBody>
      </p:sp>
      <p:sp>
        <p:nvSpPr>
          <p:cNvPr id="186" name="Google Shape;186;p6"/>
          <p:cNvSpPr txBox="1">
            <a:spLocks noGrp="1"/>
          </p:cNvSpPr>
          <p:nvPr>
            <p:ph type="body" idx="2"/>
          </p:nvPr>
        </p:nvSpPr>
        <p:spPr>
          <a:xfrm>
            <a:off x="889846" y="3081993"/>
            <a:ext cx="3977640" cy="1283686"/>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US" sz="1200"/>
              <a:t>Broken records</a:t>
            </a:r>
            <a:endParaRPr/>
          </a:p>
          <a:p>
            <a:pPr marL="285750" lvl="0" indent="-285750" algn="l" rtl="0">
              <a:lnSpc>
                <a:spcPct val="100000"/>
              </a:lnSpc>
              <a:spcBef>
                <a:spcPts val="1400"/>
              </a:spcBef>
              <a:spcAft>
                <a:spcPts val="0"/>
              </a:spcAft>
              <a:buClr>
                <a:schemeClr val="dk1"/>
              </a:buClr>
              <a:buSzPts val="1200"/>
              <a:buFont typeface="Arial"/>
              <a:buChar char="•"/>
            </a:pPr>
            <a:r>
              <a:rPr lang="en-US" sz="1200"/>
              <a:t>Null values</a:t>
            </a:r>
            <a:endParaRPr/>
          </a:p>
          <a:p>
            <a:pPr marL="285750" lvl="0" indent="-285750" algn="l" rtl="0">
              <a:lnSpc>
                <a:spcPct val="100000"/>
              </a:lnSpc>
              <a:spcBef>
                <a:spcPts val="1400"/>
              </a:spcBef>
              <a:spcAft>
                <a:spcPts val="0"/>
              </a:spcAft>
              <a:buClr>
                <a:schemeClr val="dk1"/>
              </a:buClr>
              <a:buSzPts val="1200"/>
              <a:buFont typeface="Arial"/>
              <a:buChar char="•"/>
            </a:pPr>
            <a:r>
              <a:rPr lang="en-US" sz="1200"/>
              <a:t>Falsely calculated results</a:t>
            </a:r>
            <a:endParaRPr/>
          </a:p>
        </p:txBody>
      </p:sp>
      <p:sp>
        <p:nvSpPr>
          <p:cNvPr id="187" name="Google Shape;187;p6"/>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188" name="Google Shape;188;p6"/>
          <p:cNvPicPr preferRelativeResize="0"/>
          <p:nvPr/>
        </p:nvPicPr>
        <p:blipFill rotWithShape="1">
          <a:blip r:embed="rId3">
            <a:alphaModFix/>
          </a:blip>
          <a:srcRect/>
          <a:stretch/>
        </p:blipFill>
        <p:spPr>
          <a:xfrm>
            <a:off x="522084" y="933451"/>
            <a:ext cx="7914105" cy="195987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34"/>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Factor – RDW-SD</a:t>
            </a:r>
            <a:endParaRPr/>
          </a:p>
        </p:txBody>
      </p:sp>
      <p:sp>
        <p:nvSpPr>
          <p:cNvPr id="910" name="Google Shape;910;p34"/>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90</a:t>
            </a:fld>
            <a:endParaRPr/>
          </a:p>
        </p:txBody>
      </p:sp>
      <p:pic>
        <p:nvPicPr>
          <p:cNvPr id="911" name="Google Shape;911;p34" descr="A graph of a normal distribution&#10;&#10;Description automatically generated"/>
          <p:cNvPicPr preferRelativeResize="0">
            <a:picLocks noGrp="1"/>
          </p:cNvPicPr>
          <p:nvPr>
            <p:ph type="body" idx="1"/>
          </p:nvPr>
        </p:nvPicPr>
        <p:blipFill rotWithShape="1">
          <a:blip r:embed="rId3">
            <a:alphaModFix/>
          </a:blip>
          <a:srcRect/>
          <a:stretch/>
        </p:blipFill>
        <p:spPr>
          <a:xfrm>
            <a:off x="1748406" y="1108075"/>
            <a:ext cx="5793239" cy="34845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5"/>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Factor - MPV</a:t>
            </a:r>
            <a:endParaRPr/>
          </a:p>
        </p:txBody>
      </p:sp>
      <p:sp>
        <p:nvSpPr>
          <p:cNvPr id="917" name="Google Shape;917;p35"/>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91</a:t>
            </a:fld>
            <a:endParaRPr/>
          </a:p>
        </p:txBody>
      </p:sp>
      <p:pic>
        <p:nvPicPr>
          <p:cNvPr id="918" name="Google Shape;918;p35" descr="A blue and white graph&#10;&#10;Description automatically generated"/>
          <p:cNvPicPr preferRelativeResize="0">
            <a:picLocks noGrp="1"/>
          </p:cNvPicPr>
          <p:nvPr>
            <p:ph type="body" idx="1"/>
          </p:nvPr>
        </p:nvPicPr>
        <p:blipFill rotWithShape="1">
          <a:blip r:embed="rId3">
            <a:alphaModFix/>
          </a:blip>
          <a:srcRect/>
          <a:stretch/>
        </p:blipFill>
        <p:spPr>
          <a:xfrm>
            <a:off x="1720482" y="1108075"/>
            <a:ext cx="5849087" cy="348456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36"/>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MCV</a:t>
            </a:r>
            <a:endParaRPr/>
          </a:p>
        </p:txBody>
      </p:sp>
      <p:sp>
        <p:nvSpPr>
          <p:cNvPr id="924" name="Google Shape;924;p36"/>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92</a:t>
            </a:fld>
            <a:endParaRPr/>
          </a:p>
        </p:txBody>
      </p:sp>
      <p:pic>
        <p:nvPicPr>
          <p:cNvPr id="925" name="Google Shape;925;p36" descr="A graph of a normal distribution&#10;&#10;Description automatically generated"/>
          <p:cNvPicPr preferRelativeResize="0">
            <a:picLocks noGrp="1"/>
          </p:cNvPicPr>
          <p:nvPr>
            <p:ph type="body" idx="1"/>
          </p:nvPr>
        </p:nvPicPr>
        <p:blipFill rotWithShape="1">
          <a:blip r:embed="rId3">
            <a:alphaModFix/>
          </a:blip>
          <a:srcRect/>
          <a:stretch/>
        </p:blipFill>
        <p:spPr>
          <a:xfrm>
            <a:off x="1706503" y="1108075"/>
            <a:ext cx="5877044" cy="348456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7"/>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931" name="Google Shape;931;p37"/>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dirty="0"/>
          </a:p>
        </p:txBody>
      </p:sp>
      <p:sp>
        <p:nvSpPr>
          <p:cNvPr id="932" name="Google Shape;932;p3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93</a:t>
            </a:fld>
            <a:endParaRPr/>
          </a:p>
        </p:txBody>
      </p:sp>
      <p:pic>
        <p:nvPicPr>
          <p:cNvPr id="933" name="Google Shape;933;p37"/>
          <p:cNvPicPr preferRelativeResize="0"/>
          <p:nvPr/>
        </p:nvPicPr>
        <p:blipFill rotWithShape="1">
          <a:blip r:embed="rId3">
            <a:alphaModFix/>
          </a:blip>
          <a:srcRect/>
          <a:stretch/>
        </p:blipFill>
        <p:spPr>
          <a:xfrm>
            <a:off x="699520" y="1423156"/>
            <a:ext cx="3409255" cy="110331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38"/>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Result (Continue)</a:t>
            </a:r>
            <a:endParaRPr/>
          </a:p>
        </p:txBody>
      </p:sp>
      <p:sp>
        <p:nvSpPr>
          <p:cNvPr id="939" name="Google Shape;939;p38"/>
          <p:cNvSpPr txBox="1">
            <a:spLocks noGrp="1"/>
          </p:cNvSpPr>
          <p:nvPr>
            <p:ph type="body" idx="1"/>
          </p:nvPr>
        </p:nvSpPr>
        <p:spPr>
          <a:xfrm>
            <a:off x="485775" y="933451"/>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latin typeface="Arial"/>
                <a:ea typeface="Arial"/>
                <a:cs typeface="Arial"/>
                <a:sym typeface="Arial"/>
              </a:rPr>
              <a:t>1. Precision:</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The precision is the ratio of correctly predicted positive observations to the total predicted positives. A high precision indicates that when the model predicts a positive class, it is likely to be correct.</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2. Recall (Sensitivity or True Positive Rate): </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Recall is the ratio of correctly predicted positive observations to the total actual positives. A high recall for class 0 indicates that the model is good at identifying true positives for that class, while a low recall for class 1 suggests that the model misses many actual positives for that class.</a:t>
            </a:r>
            <a:endParaRPr/>
          </a:p>
        </p:txBody>
      </p:sp>
      <p:sp>
        <p:nvSpPr>
          <p:cNvPr id="940" name="Google Shape;940;p38"/>
          <p:cNvSpPr txBox="1">
            <a:spLocks noGrp="1"/>
          </p:cNvSpPr>
          <p:nvPr>
            <p:ph type="body" idx="2"/>
          </p:nvPr>
        </p:nvSpPr>
        <p:spPr>
          <a:xfrm>
            <a:off x="4826854" y="929924"/>
            <a:ext cx="3977640" cy="101566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latin typeface="Arial"/>
                <a:ea typeface="Arial"/>
                <a:cs typeface="Arial"/>
                <a:sym typeface="Arial"/>
              </a:rPr>
              <a:t>3. F1-Score:</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The F1-score is the weighted average of precision and recall. It is a balance between precision and recall. A high F1-score indicates a good balance between precision and recall.</a:t>
            </a:r>
            <a:endParaRPr/>
          </a:p>
        </p:txBody>
      </p:sp>
      <p:sp>
        <p:nvSpPr>
          <p:cNvPr id="941" name="Google Shape;941;p38"/>
          <p:cNvSpPr txBox="1">
            <a:spLocks noGrp="1"/>
          </p:cNvSpPr>
          <p:nvPr>
            <p:ph type="sldNum" idx="12"/>
          </p:nvPr>
        </p:nvSpPr>
        <p:spPr>
          <a:xfrm>
            <a:off x="414656" y="471298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94</a:t>
            </a:fld>
            <a:endParaRPr/>
          </a:p>
        </p:txBody>
      </p:sp>
      <p:sp>
        <p:nvSpPr>
          <p:cNvPr id="942" name="Google Shape;942;p38"/>
          <p:cNvSpPr txBox="1"/>
          <p:nvPr/>
        </p:nvSpPr>
        <p:spPr>
          <a:xfrm>
            <a:off x="4728051" y="2156251"/>
            <a:ext cx="397764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4. Accuracy:</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Overall accuracy is the ratio of correctly predicted observations to the total observations. In this case, the model accuracy indicating that it correctly predicts the class for  of the result percent of the samples.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9"/>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948" name="Google Shape;948;p39"/>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949" name="Google Shape;949;p3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0"/>
          <p:cNvSpPr txBox="1">
            <a:spLocks noGrp="1"/>
          </p:cNvSpPr>
          <p:nvPr>
            <p:ph type="subTitle" idx="1"/>
          </p:nvPr>
        </p:nvSpPr>
        <p:spPr>
          <a:xfrm>
            <a:off x="3017520" y="3703320"/>
            <a:ext cx="5715000" cy="4114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6"/>
              </a:buClr>
              <a:buSzPts val="1400"/>
              <a:buNone/>
            </a:pPr>
            <a:r>
              <a:rPr lang="en-US"/>
              <a:t>[Month] 2023 Team Meeting</a:t>
            </a:r>
            <a:endParaRPr/>
          </a:p>
        </p:txBody>
      </p:sp>
      <p:sp>
        <p:nvSpPr>
          <p:cNvPr id="956" name="Google Shape;956;p40"/>
          <p:cNvSpPr txBox="1">
            <a:spLocks noGrp="1"/>
          </p:cNvSpPr>
          <p:nvPr>
            <p:ph type="body" idx="2"/>
          </p:nvPr>
        </p:nvSpPr>
        <p:spPr>
          <a:xfrm>
            <a:off x="3017520" y="4160520"/>
            <a:ext cx="571500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413C38"/>
              </a:buClr>
              <a:buSzPts val="1300"/>
              <a:buNone/>
            </a:pPr>
            <a:r>
              <a:rPr lang="en-US"/>
              <a:t>Speaker name</a:t>
            </a:r>
            <a:endParaRPr/>
          </a:p>
          <a:p>
            <a:pPr marL="0" lvl="1" indent="0" algn="l" rtl="0">
              <a:lnSpc>
                <a:spcPct val="100000"/>
              </a:lnSpc>
              <a:spcBef>
                <a:spcPts val="200"/>
              </a:spcBef>
              <a:spcAft>
                <a:spcPts val="0"/>
              </a:spcAft>
              <a:buClr>
                <a:schemeClr val="accent6"/>
              </a:buClr>
              <a:buSzPts val="1200"/>
              <a:buNone/>
            </a:pPr>
            <a:r>
              <a:rPr lang="en-US"/>
              <a:t>Speaker title</a:t>
            </a:r>
            <a:endParaRPr/>
          </a:p>
          <a:p>
            <a:pPr marL="0" lvl="1" indent="0" algn="l" rtl="0">
              <a:lnSpc>
                <a:spcPct val="100000"/>
              </a:lnSpc>
              <a:spcBef>
                <a:spcPts val="0"/>
              </a:spcBef>
              <a:spcAft>
                <a:spcPts val="0"/>
              </a:spcAft>
              <a:buClr>
                <a:schemeClr val="accent6"/>
              </a:buClr>
              <a:buSzPts val="1200"/>
              <a:buNone/>
            </a:pPr>
            <a:r>
              <a:rPr lang="en-US"/>
              <a:t>Contact info: Contact@MDAnderson.org</a:t>
            </a:r>
            <a:endParaRPr/>
          </a:p>
        </p:txBody>
      </p:sp>
      <p:sp>
        <p:nvSpPr>
          <p:cNvPr id="957" name="Google Shape;957;p40"/>
          <p:cNvSpPr txBox="1">
            <a:spLocks noGrp="1"/>
          </p:cNvSpPr>
          <p:nvPr>
            <p:ph type="ctrTitle"/>
          </p:nvPr>
        </p:nvSpPr>
        <p:spPr>
          <a:xfrm>
            <a:off x="3017520" y="3017519"/>
            <a:ext cx="5715000" cy="64008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00"/>
              <a:buFont typeface="Arial"/>
              <a:buNone/>
            </a:pPr>
            <a:r>
              <a:rPr lang="en-US"/>
              <a:t>Department Name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1"/>
          <p:cNvSpPr txBox="1">
            <a:spLocks noGrp="1"/>
          </p:cNvSpPr>
          <p:nvPr>
            <p:ph type="title"/>
          </p:nvPr>
        </p:nvSpPr>
        <p:spPr>
          <a:xfrm>
            <a:off x="411648" y="232851"/>
            <a:ext cx="8320703" cy="6400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1900"/>
              <a:buFont typeface="Arial"/>
              <a:buNone/>
            </a:pPr>
            <a:r>
              <a:rPr lang="en-US"/>
              <a:t>Agenda </a:t>
            </a:r>
            <a:endParaRPr/>
          </a:p>
        </p:txBody>
      </p:sp>
      <p:sp>
        <p:nvSpPr>
          <p:cNvPr id="964" name="Google Shape;964;p41"/>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solidFill>
                  <a:srgbClr val="63666A"/>
                </a:solidFill>
              </a:rPr>
              <a:t>Team Meeting</a:t>
            </a:r>
            <a:endParaRPr>
              <a:solidFill>
                <a:srgbClr val="63666A"/>
              </a:solidFill>
            </a:endParaRPr>
          </a:p>
        </p:txBody>
      </p:sp>
      <p:sp>
        <p:nvSpPr>
          <p:cNvPr id="965" name="Google Shape;965;p4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solidFill>
                  <a:srgbClr val="63666A"/>
                </a:solidFill>
              </a:rPr>
              <a:t>97</a:t>
            </a:fld>
            <a:endParaRPr>
              <a:solidFill>
                <a:srgbClr val="63666A"/>
              </a:solidFill>
            </a:endParaRPr>
          </a:p>
        </p:txBody>
      </p:sp>
      <p:sp>
        <p:nvSpPr>
          <p:cNvPr id="966" name="Google Shape;966;p41"/>
          <p:cNvSpPr txBox="1">
            <a:spLocks noGrp="1"/>
          </p:cNvSpPr>
          <p:nvPr>
            <p:ph type="body" idx="1"/>
          </p:nvPr>
        </p:nvSpPr>
        <p:spPr>
          <a:xfrm>
            <a:off x="1359131" y="1044258"/>
            <a:ext cx="5675392" cy="5774960"/>
          </a:xfrm>
          <a:prstGeom prst="rect">
            <a:avLst/>
          </a:prstGeom>
          <a:noFill/>
          <a:ln>
            <a:noFill/>
          </a:ln>
        </p:spPr>
        <p:txBody>
          <a:bodyPr spcFirstLastPara="1" wrap="square" lIns="0" tIns="0" rIns="0" bIns="0" anchor="t" anchorCtr="0">
            <a:noAutofit/>
          </a:bodyPr>
          <a:lstStyle/>
          <a:p>
            <a:pPr marL="257175" lvl="0" indent="-257175" algn="l" rtl="0">
              <a:lnSpc>
                <a:spcPct val="100000"/>
              </a:lnSpc>
              <a:spcBef>
                <a:spcPts val="0"/>
              </a:spcBef>
              <a:spcAft>
                <a:spcPts val="0"/>
              </a:spcAft>
              <a:buClr>
                <a:schemeClr val="accent6"/>
              </a:buClr>
              <a:buSzPts val="1400"/>
              <a:buFont typeface="Noto Sans Symbols"/>
              <a:buAutoNum type="arabicPlain"/>
            </a:pPr>
            <a:r>
              <a:rPr lang="en-US"/>
              <a:t>TEAM UPDATES</a:t>
            </a:r>
            <a:endParaRPr/>
          </a:p>
          <a:p>
            <a:pPr marL="342900" lvl="1" indent="0" algn="l" rtl="0">
              <a:lnSpc>
                <a:spcPct val="100000"/>
              </a:lnSpc>
              <a:spcBef>
                <a:spcPts val="900"/>
              </a:spcBef>
              <a:spcAft>
                <a:spcPts val="0"/>
              </a:spcAft>
              <a:buClr>
                <a:srgbClr val="63666A"/>
              </a:buClr>
              <a:buSzPts val="1400"/>
              <a:buNone/>
            </a:pPr>
            <a:r>
              <a:rPr lang="en-US"/>
              <a:t>Introductions/Departures</a:t>
            </a:r>
            <a:endParaRPr/>
          </a:p>
          <a:p>
            <a:pPr marL="342900" lvl="1" indent="0" algn="l" rtl="0">
              <a:lnSpc>
                <a:spcPct val="100000"/>
              </a:lnSpc>
              <a:spcBef>
                <a:spcPts val="450"/>
              </a:spcBef>
              <a:spcAft>
                <a:spcPts val="0"/>
              </a:spcAft>
              <a:buClr>
                <a:srgbClr val="63666A"/>
              </a:buClr>
              <a:buSzPts val="1400"/>
              <a:buNone/>
            </a:pPr>
            <a:r>
              <a:rPr lang="en-US"/>
              <a:t>Promotions</a:t>
            </a:r>
            <a:endParaRPr/>
          </a:p>
          <a:p>
            <a:pPr marL="342900" lvl="1" indent="0" algn="l" rtl="0">
              <a:lnSpc>
                <a:spcPct val="100000"/>
              </a:lnSpc>
              <a:spcBef>
                <a:spcPts val="450"/>
              </a:spcBef>
              <a:spcAft>
                <a:spcPts val="0"/>
              </a:spcAft>
              <a:buClr>
                <a:srgbClr val="63666A"/>
              </a:buClr>
              <a:buSzPts val="1400"/>
              <a:buNone/>
            </a:pPr>
            <a:r>
              <a:rPr lang="en-US"/>
              <a:t>Service Awards </a:t>
            </a:r>
            <a:endParaRPr/>
          </a:p>
          <a:p>
            <a:pPr marL="342900" lvl="1" indent="0" algn="l" rtl="0">
              <a:lnSpc>
                <a:spcPct val="100000"/>
              </a:lnSpc>
              <a:spcBef>
                <a:spcPts val="450"/>
              </a:spcBef>
              <a:spcAft>
                <a:spcPts val="0"/>
              </a:spcAft>
              <a:buClr>
                <a:srgbClr val="63666A"/>
              </a:buClr>
              <a:buSzPts val="1400"/>
              <a:buNone/>
            </a:pPr>
            <a:endParaRPr/>
          </a:p>
          <a:p>
            <a:pPr marL="257175" lvl="0" indent="-257175" algn="l" rtl="0">
              <a:lnSpc>
                <a:spcPct val="100000"/>
              </a:lnSpc>
              <a:spcBef>
                <a:spcPts val="1400"/>
              </a:spcBef>
              <a:spcAft>
                <a:spcPts val="0"/>
              </a:spcAft>
              <a:buClr>
                <a:schemeClr val="accent6"/>
              </a:buClr>
              <a:buSzPts val="1400"/>
              <a:buFont typeface="Noto Sans Symbols"/>
              <a:buAutoNum type="arabicPlain"/>
            </a:pPr>
            <a:r>
              <a:rPr lang="en-US"/>
              <a:t>REVIEW TEAM GOALS</a:t>
            </a:r>
            <a:endParaRPr/>
          </a:p>
          <a:p>
            <a:pPr marL="342900" lvl="1" indent="0" algn="l" rtl="0">
              <a:lnSpc>
                <a:spcPct val="100000"/>
              </a:lnSpc>
              <a:spcBef>
                <a:spcPts val="900"/>
              </a:spcBef>
              <a:spcAft>
                <a:spcPts val="0"/>
              </a:spcAft>
              <a:buClr>
                <a:srgbClr val="63666A"/>
              </a:buClr>
              <a:buSzPts val="1400"/>
              <a:buNone/>
            </a:pPr>
            <a:r>
              <a:rPr lang="en-US"/>
              <a:t>Updates and progress</a:t>
            </a:r>
            <a:endParaRPr/>
          </a:p>
          <a:p>
            <a:pPr marL="342900" lvl="1" indent="0" algn="l" rtl="0">
              <a:lnSpc>
                <a:spcPct val="100000"/>
              </a:lnSpc>
              <a:spcBef>
                <a:spcPts val="450"/>
              </a:spcBef>
              <a:spcAft>
                <a:spcPts val="0"/>
              </a:spcAft>
              <a:buClr>
                <a:srgbClr val="63666A"/>
              </a:buClr>
              <a:buSzPts val="1400"/>
              <a:buNone/>
            </a:pPr>
            <a:endParaRPr/>
          </a:p>
          <a:p>
            <a:pPr marL="257175" lvl="0" indent="-257175" algn="l" rtl="0">
              <a:lnSpc>
                <a:spcPct val="100000"/>
              </a:lnSpc>
              <a:spcBef>
                <a:spcPts val="1400"/>
              </a:spcBef>
              <a:spcAft>
                <a:spcPts val="0"/>
              </a:spcAft>
              <a:buSzPts val="1400"/>
              <a:buFont typeface="Noto Sans Symbols"/>
              <a:buAutoNum type="arabicPlain"/>
            </a:pPr>
            <a:r>
              <a:rPr lang="en-US"/>
              <a:t>INSTITUTIONAL NEWS</a:t>
            </a:r>
            <a:endParaRPr/>
          </a:p>
          <a:p>
            <a:pPr marL="342900" lvl="1" indent="0" algn="l" rtl="0">
              <a:lnSpc>
                <a:spcPct val="100000"/>
              </a:lnSpc>
              <a:spcBef>
                <a:spcPts val="900"/>
              </a:spcBef>
              <a:spcAft>
                <a:spcPts val="0"/>
              </a:spcAft>
              <a:buClr>
                <a:srgbClr val="63666A"/>
              </a:buClr>
              <a:buSzPts val="1400"/>
              <a:buNone/>
            </a:pPr>
            <a:r>
              <a:rPr lang="en-US"/>
              <a:t>What’s going on </a:t>
            </a:r>
            <a:endParaRPr/>
          </a:p>
          <a:p>
            <a:pPr marL="342900" lvl="1" indent="0" algn="l" rtl="0">
              <a:lnSpc>
                <a:spcPct val="100000"/>
              </a:lnSpc>
              <a:spcBef>
                <a:spcPts val="450"/>
              </a:spcBef>
              <a:spcAft>
                <a:spcPts val="0"/>
              </a:spcAft>
              <a:buClr>
                <a:srgbClr val="63666A"/>
              </a:buClr>
              <a:buSzPts val="1400"/>
              <a:buNone/>
            </a:pPr>
            <a:r>
              <a:rPr lang="en-US"/>
              <a:t>How it affects us</a:t>
            </a:r>
            <a:endParaRPr/>
          </a:p>
          <a:p>
            <a:pPr marL="342900" lvl="1" indent="0" algn="l" rtl="0">
              <a:lnSpc>
                <a:spcPct val="100000"/>
              </a:lnSpc>
              <a:spcBef>
                <a:spcPts val="450"/>
              </a:spcBef>
              <a:spcAft>
                <a:spcPts val="0"/>
              </a:spcAft>
              <a:buClr>
                <a:srgbClr val="63666A"/>
              </a:buClr>
              <a:buSzPts val="1400"/>
              <a:buNone/>
            </a:pPr>
            <a:endParaRPr/>
          </a:p>
        </p:txBody>
      </p:sp>
      <p:sp>
        <p:nvSpPr>
          <p:cNvPr id="967" name="Google Shape;967;p41"/>
          <p:cNvSpPr txBox="1">
            <a:spLocks noGrp="1"/>
          </p:cNvSpPr>
          <p:nvPr>
            <p:ph type="body" idx="2"/>
          </p:nvPr>
        </p:nvSpPr>
        <p:spPr>
          <a:xfrm>
            <a:off x="4571999" y="1049425"/>
            <a:ext cx="2606040" cy="2651760"/>
          </a:xfrm>
          <a:prstGeom prst="rect">
            <a:avLst/>
          </a:prstGeom>
          <a:noFill/>
          <a:ln>
            <a:noFill/>
          </a:ln>
        </p:spPr>
        <p:txBody>
          <a:bodyPr spcFirstLastPara="1" wrap="square" lIns="0" tIns="0" rIns="0" bIns="0" anchor="t" anchorCtr="0">
            <a:noAutofit/>
          </a:bodyPr>
          <a:lstStyle/>
          <a:p>
            <a:pPr marL="257175" lvl="0" indent="-257175" algn="l" rtl="0">
              <a:lnSpc>
                <a:spcPct val="100000"/>
              </a:lnSpc>
              <a:spcBef>
                <a:spcPts val="0"/>
              </a:spcBef>
              <a:spcAft>
                <a:spcPts val="0"/>
              </a:spcAft>
              <a:buSzPts val="1400"/>
              <a:buFont typeface="Arial"/>
              <a:buAutoNum type="arabicPeriod" startAt="4"/>
            </a:pPr>
            <a:r>
              <a:rPr lang="en-US"/>
              <a:t>DISCUSSION</a:t>
            </a:r>
            <a:endParaRPr/>
          </a:p>
          <a:p>
            <a:pPr marL="342900" lvl="1" indent="0" algn="l" rtl="0">
              <a:lnSpc>
                <a:spcPct val="100000"/>
              </a:lnSpc>
              <a:spcBef>
                <a:spcPts val="900"/>
              </a:spcBef>
              <a:spcAft>
                <a:spcPts val="0"/>
              </a:spcAft>
              <a:buClr>
                <a:srgbClr val="63666A"/>
              </a:buClr>
              <a:buSzPts val="1400"/>
              <a:buNone/>
            </a:pPr>
            <a:r>
              <a:rPr lang="en-US"/>
              <a:t>Q&amp;A</a:t>
            </a:r>
            <a:endParaRPr/>
          </a:p>
          <a:p>
            <a:pPr marL="342900" lvl="1" indent="0" algn="l" rtl="0">
              <a:lnSpc>
                <a:spcPct val="100000"/>
              </a:lnSpc>
              <a:spcBef>
                <a:spcPts val="450"/>
              </a:spcBef>
              <a:spcAft>
                <a:spcPts val="0"/>
              </a:spcAft>
              <a:buClr>
                <a:srgbClr val="63666A"/>
              </a:buClr>
              <a:buSzPts val="1400"/>
              <a:buNone/>
            </a:pPr>
            <a:endParaRPr/>
          </a:p>
          <a:p>
            <a:pPr marL="257175" lvl="0" indent="-257175" algn="l" rtl="0">
              <a:lnSpc>
                <a:spcPct val="100000"/>
              </a:lnSpc>
              <a:spcBef>
                <a:spcPts val="1400"/>
              </a:spcBef>
              <a:spcAft>
                <a:spcPts val="0"/>
              </a:spcAft>
              <a:buSzPts val="1400"/>
              <a:buFont typeface="Noto Sans Symbols"/>
              <a:buAutoNum type="arabicPlain" startAt="5"/>
            </a:pPr>
            <a:r>
              <a:rPr lang="en-US"/>
              <a:t>CLOSING</a:t>
            </a:r>
            <a:endParaRPr/>
          </a:p>
          <a:p>
            <a:pPr marL="342900" lvl="1" indent="0" algn="l" rtl="0">
              <a:lnSpc>
                <a:spcPct val="100000"/>
              </a:lnSpc>
              <a:spcBef>
                <a:spcPts val="900"/>
              </a:spcBef>
              <a:spcAft>
                <a:spcPts val="0"/>
              </a:spcAft>
              <a:buClr>
                <a:srgbClr val="63666A"/>
              </a:buClr>
              <a:buSzPts val="1400"/>
              <a:buNone/>
            </a:pPr>
            <a:r>
              <a:rPr lang="en-US"/>
              <a:t>Plans for next meeting </a:t>
            </a:r>
            <a:endParaRPr/>
          </a:p>
          <a:p>
            <a:pPr marL="342900" lvl="1" indent="0" algn="l" rtl="0">
              <a:lnSpc>
                <a:spcPct val="100000"/>
              </a:lnSpc>
              <a:spcBef>
                <a:spcPts val="450"/>
              </a:spcBef>
              <a:spcAft>
                <a:spcPts val="0"/>
              </a:spcAft>
              <a:buClr>
                <a:srgbClr val="63666A"/>
              </a:buClr>
              <a:buSzPts val="1400"/>
              <a:buNone/>
            </a:pPr>
            <a:r>
              <a:rPr lang="en-US"/>
              <a:t>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2"/>
          <p:cNvSpPr txBox="1">
            <a:spLocks noGrp="1"/>
          </p:cNvSpPr>
          <p:nvPr>
            <p:ph type="title"/>
          </p:nvPr>
        </p:nvSpPr>
        <p:spPr>
          <a:xfrm>
            <a:off x="411480" y="1261872"/>
            <a:ext cx="8316976" cy="822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Arial"/>
              <a:buNone/>
            </a:pPr>
            <a:r>
              <a:rPr lang="en-US"/>
              <a:t>Team Updates</a:t>
            </a:r>
            <a:endParaRPr/>
          </a:p>
        </p:txBody>
      </p:sp>
      <p:sp>
        <p:nvSpPr>
          <p:cNvPr id="974" name="Google Shape;974;p42"/>
          <p:cNvSpPr txBox="1">
            <a:spLocks noGrp="1"/>
          </p:cNvSpPr>
          <p:nvPr>
            <p:ph type="sldNum" idx="12"/>
          </p:nvPr>
        </p:nvSpPr>
        <p:spPr>
          <a:xfrm>
            <a:off x="8436189" y="21845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98</a:t>
            </a:fld>
            <a:endParaRPr/>
          </a:p>
        </p:txBody>
      </p:sp>
      <p:sp>
        <p:nvSpPr>
          <p:cNvPr id="975" name="Google Shape;975;p42"/>
          <p:cNvSpPr txBox="1">
            <a:spLocks noGrp="1"/>
          </p:cNvSpPr>
          <p:nvPr>
            <p:ph type="ftr" idx="11"/>
          </p:nvPr>
        </p:nvSpPr>
        <p:spPr>
          <a:xfrm>
            <a:off x="1417320" y="218454"/>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t>Team Meeting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3"/>
          <p:cNvSpPr txBox="1">
            <a:spLocks noGrp="1"/>
          </p:cNvSpPr>
          <p:nvPr>
            <p:ph type="body" idx="1"/>
          </p:nvPr>
        </p:nvSpPr>
        <p:spPr>
          <a:xfrm>
            <a:off x="411481" y="1463040"/>
            <a:ext cx="8321040" cy="33832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First-level text auto format</a:t>
            </a:r>
            <a:endParaRPr/>
          </a:p>
          <a:p>
            <a:pPr marL="129779" lvl="1" indent="-129779" algn="l" rtl="0">
              <a:lnSpc>
                <a:spcPct val="100000"/>
              </a:lnSpc>
              <a:spcBef>
                <a:spcPts val="900"/>
              </a:spcBef>
              <a:spcAft>
                <a:spcPts val="0"/>
              </a:spcAft>
              <a:buClr>
                <a:schemeClr val="dk1"/>
              </a:buClr>
              <a:buSzPts val="1800"/>
              <a:buChar char="•"/>
            </a:pPr>
            <a:r>
              <a:rPr lang="en-US"/>
              <a:t>Second-level text auto format</a:t>
            </a:r>
            <a:endParaRPr/>
          </a:p>
          <a:p>
            <a:pPr marL="258365" lvl="2" indent="-129777" algn="l" rtl="0">
              <a:lnSpc>
                <a:spcPct val="100000"/>
              </a:lnSpc>
              <a:spcBef>
                <a:spcPts val="600"/>
              </a:spcBef>
              <a:spcAft>
                <a:spcPts val="0"/>
              </a:spcAft>
              <a:buClr>
                <a:schemeClr val="dk1"/>
              </a:buClr>
              <a:buSzPts val="1600"/>
              <a:buChar char="•"/>
            </a:pPr>
            <a:r>
              <a:rPr lang="en-US"/>
              <a:t>Third-level text auto format</a:t>
            </a:r>
            <a:endParaRPr/>
          </a:p>
          <a:p>
            <a:pPr marL="388144" lvl="3" indent="-129779" algn="l" rtl="0">
              <a:lnSpc>
                <a:spcPct val="100000"/>
              </a:lnSpc>
              <a:spcBef>
                <a:spcPts val="600"/>
              </a:spcBef>
              <a:spcAft>
                <a:spcPts val="0"/>
              </a:spcAft>
              <a:buClr>
                <a:schemeClr val="dk1"/>
              </a:buClr>
              <a:buSzPts val="1400"/>
              <a:buChar char="•"/>
            </a:pPr>
            <a:r>
              <a:rPr lang="en-US"/>
              <a:t>Fourth-level text auto format</a:t>
            </a:r>
            <a:endParaRPr/>
          </a:p>
          <a:p>
            <a:pPr marL="129779" lvl="1" indent="-129779" algn="l" rtl="0">
              <a:lnSpc>
                <a:spcPct val="100000"/>
              </a:lnSpc>
              <a:spcBef>
                <a:spcPts val="900"/>
              </a:spcBef>
              <a:spcAft>
                <a:spcPts val="0"/>
              </a:spcAft>
              <a:buClr>
                <a:schemeClr val="dk1"/>
              </a:buClr>
              <a:buSzPts val="1800"/>
              <a:buChar char="•"/>
            </a:pPr>
            <a:r>
              <a:rPr lang="en-US"/>
              <a:t>Decrease List Level to get back to a previous text level if needed</a:t>
            </a:r>
            <a:endParaRPr/>
          </a:p>
        </p:txBody>
      </p:sp>
      <p:sp>
        <p:nvSpPr>
          <p:cNvPr id="982" name="Google Shape;982;p43"/>
          <p:cNvSpPr txBox="1">
            <a:spLocks noGrp="1"/>
          </p:cNvSpPr>
          <p:nvPr>
            <p:ph type="title"/>
          </p:nvPr>
        </p:nvSpPr>
        <p:spPr>
          <a:xfrm>
            <a:off x="411481" y="514349"/>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Title and Content slide layout</a:t>
            </a:r>
            <a:endParaRPr/>
          </a:p>
        </p:txBody>
      </p:sp>
      <p:sp>
        <p:nvSpPr>
          <p:cNvPr id="983" name="Google Shape;983;p4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solidFill>
                  <a:srgbClr val="63666A"/>
                </a:solidFill>
              </a:rPr>
              <a:t>99</a:t>
            </a:fld>
            <a:endParaRPr>
              <a:solidFill>
                <a:srgbClr val="63666A"/>
              </a:solidFill>
            </a:endParaRPr>
          </a:p>
        </p:txBody>
      </p:sp>
      <p:sp>
        <p:nvSpPr>
          <p:cNvPr id="984" name="Google Shape;984;p43"/>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400"/>
              <a:buNone/>
            </a:pPr>
            <a:r>
              <a:rPr lang="en-US">
                <a:solidFill>
                  <a:srgbClr val="63666A"/>
                </a:solidFill>
              </a:rPr>
              <a:t>Team Meeting</a:t>
            </a:r>
            <a:endParaRPr>
              <a:solidFill>
                <a:srgbClr val="63666A"/>
              </a:solidFill>
            </a:endParaRPr>
          </a:p>
        </p:txBody>
      </p:sp>
    </p:spTree>
  </p:cSld>
  <p:clrMapOvr>
    <a:masterClrMapping/>
  </p:clrMapOvr>
</p:sld>
</file>

<file path=ppt/theme/theme1.xml><?xml version="1.0" encoding="utf-8"?>
<a:theme xmlns:a="http://schemas.openxmlformats.org/drawingml/2006/main" name="MD Anderson Visual Widescreen">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D Anderson Visual Widescreen">
  <a:themeElements>
    <a:clrScheme name="Brand">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6132</Words>
  <Application>Microsoft Office PowerPoint</Application>
  <PresentationFormat>On-screen Show (16:9)</PresentationFormat>
  <Paragraphs>925</Paragraphs>
  <Slides>113</Slides>
  <Notes>113</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113</vt:i4>
      </vt:variant>
    </vt:vector>
  </HeadingPairs>
  <TitlesOfParts>
    <vt:vector size="119" baseType="lpstr">
      <vt:lpstr>Arial</vt:lpstr>
      <vt:lpstr>Noto Sans Symbols</vt:lpstr>
      <vt:lpstr>Calibri</vt:lpstr>
      <vt:lpstr>Roboto</vt:lpstr>
      <vt:lpstr>MD Anderson Visual Widescreen</vt:lpstr>
      <vt:lpstr>MD Anderson Visual Widescreen</vt:lpstr>
      <vt:lpstr>tMN vs Cancer Patient - Lab Result Elements Preliminary Analysis Overview</vt:lpstr>
      <vt:lpstr>Agenda</vt:lpstr>
      <vt:lpstr>Problem Statement </vt:lpstr>
      <vt:lpstr>Data Profile</vt:lpstr>
      <vt:lpstr>Pre-Data Processing</vt:lpstr>
      <vt:lpstr>Difficulties</vt:lpstr>
      <vt:lpstr>Raw Data</vt:lpstr>
      <vt:lpstr>Data Transform</vt:lpstr>
      <vt:lpstr>Data Cleaning</vt:lpstr>
      <vt:lpstr>Sample Patient Record - MRN xxxxx</vt:lpstr>
      <vt:lpstr>Sample Patient Record - MRN xxxxx</vt:lpstr>
      <vt:lpstr>Detail Data Profile</vt:lpstr>
      <vt:lpstr>Scaling</vt:lpstr>
      <vt:lpstr>PowerPoint Presentation</vt:lpstr>
      <vt:lpstr>Correlation Matrix</vt:lpstr>
      <vt:lpstr>12.18</vt:lpstr>
      <vt:lpstr>12.18</vt:lpstr>
      <vt:lpstr>12.18</vt:lpstr>
      <vt:lpstr>12.18 Logistic Regression</vt:lpstr>
      <vt:lpstr>12.18 Comparison</vt:lpstr>
      <vt:lpstr>All - Correlation Matrix</vt:lpstr>
      <vt:lpstr>N1 - Correlation Matrix</vt:lpstr>
      <vt:lpstr>N1 - Correlation Matrix</vt:lpstr>
      <vt:lpstr>Overall Trend</vt:lpstr>
      <vt:lpstr>PowerPoint Presentation</vt:lpstr>
      <vt:lpstr>Model Result - Performance</vt:lpstr>
      <vt:lpstr>Feature Interpretation - Part 1</vt:lpstr>
      <vt:lpstr>Feature Interpretation - Part 2</vt:lpstr>
      <vt:lpstr>Feature Interpretation - Part 3</vt:lpstr>
      <vt:lpstr>Feature Interpretation - Part 4 </vt:lpstr>
      <vt:lpstr>Abnormal Pattern Elements</vt:lpstr>
      <vt:lpstr>Feature Importance</vt:lpstr>
      <vt:lpstr>Model Comparison</vt:lpstr>
      <vt:lpstr>End</vt:lpstr>
      <vt:lpstr>PowerPoint Presentation</vt:lpstr>
      <vt:lpstr>PowerPoint Presentation</vt:lpstr>
      <vt:lpstr>Predictor Weight Importance</vt:lpstr>
      <vt:lpstr>GLM Model Selection</vt:lpstr>
      <vt:lpstr>GLM Model Result (Original)</vt:lpstr>
      <vt:lpstr>GLM Model Result  (Improved)</vt:lpstr>
      <vt:lpstr>Result (Continue)</vt:lpstr>
      <vt:lpstr>Result</vt:lpstr>
      <vt:lpstr>LR</vt:lpstr>
      <vt:lpstr>lr - Feature Importance</vt:lpstr>
      <vt:lpstr>RF</vt:lpstr>
      <vt:lpstr>RF</vt:lpstr>
      <vt:lpstr>rf</vt:lpstr>
      <vt:lpstr>auc-roc</vt:lpstr>
      <vt:lpstr>PowerPoint Presentation</vt:lpstr>
      <vt:lpstr>Precision</vt:lpstr>
      <vt:lpstr>Recall</vt:lpstr>
      <vt:lpstr>F1 Score</vt:lpstr>
      <vt:lpstr>Support</vt:lpstr>
      <vt:lpstr>Proportion of Target Patient Group (Latest)</vt:lpstr>
      <vt:lpstr>Future Plans</vt:lpstr>
      <vt:lpstr>12.4 Report</vt:lpstr>
      <vt:lpstr>PowerPoint Presentation</vt:lpstr>
      <vt:lpstr>Data - Part 2 - non-genetic data</vt:lpstr>
      <vt:lpstr>Data - Part 3 - non-genetic data</vt:lpstr>
      <vt:lpstr>Key columns related to Sediment Plot - Part 1</vt:lpstr>
      <vt:lpstr>Key columns related to Sediment Plot - Part 2</vt:lpstr>
      <vt:lpstr>Key Columns - Part 1:</vt:lpstr>
      <vt:lpstr>Key Columns - Part 2:</vt:lpstr>
      <vt:lpstr>Questions related to TPL columns</vt:lpstr>
      <vt:lpstr>Data Problems:</vt:lpstr>
      <vt:lpstr>Replicate Design - Part 1</vt:lpstr>
      <vt:lpstr>Replicate Design - Part 2</vt:lpstr>
      <vt:lpstr>Replicate Design - Part 3</vt:lpstr>
      <vt:lpstr>Replicate Design - Part 4</vt:lpstr>
      <vt:lpstr>Model Design Process</vt:lpstr>
      <vt:lpstr>Data Problems</vt:lpstr>
      <vt:lpstr>Data Traits</vt:lpstr>
      <vt:lpstr>Additional Features Design</vt:lpstr>
      <vt:lpstr>PowerPoint Presentation</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Source</vt:lpstr>
      <vt:lpstr>PowerPoint Presentation</vt:lpstr>
      <vt:lpstr>PowerPoint Presentation</vt:lpstr>
      <vt:lpstr>Cuminc</vt:lpstr>
      <vt:lpstr>rfs</vt:lpstr>
      <vt:lpstr>Factor - Age</vt:lpstr>
      <vt:lpstr>Factor – RDW-SD</vt:lpstr>
      <vt:lpstr>Factor - MPV</vt:lpstr>
      <vt:lpstr>MCV</vt:lpstr>
      <vt:lpstr>PowerPoint Presentation</vt:lpstr>
      <vt:lpstr>Result (Continue)</vt:lpstr>
      <vt:lpstr>PowerPoint Presentation</vt:lpstr>
      <vt:lpstr>Department Name</vt:lpstr>
      <vt:lpstr>Agenda </vt:lpstr>
      <vt:lpstr>Team Updates</vt:lpstr>
      <vt:lpstr>Title and Content slide layout</vt:lpstr>
      <vt:lpstr>tMN Patients vs. Cancer Patient - Lab Result Elements Preliminary Analysis Overview</vt:lpstr>
      <vt:lpstr>Agenda</vt:lpstr>
      <vt:lpstr>Problem Statement </vt:lpstr>
      <vt:lpstr>Data Profile</vt:lpstr>
      <vt:lpstr>Pre-Data Processing</vt:lpstr>
      <vt:lpstr>Difficulties</vt:lpstr>
      <vt:lpstr>WBC</vt:lpstr>
      <vt:lpstr>Review Team Goals</vt:lpstr>
      <vt:lpstr>Our Goals</vt:lpstr>
      <vt:lpstr>Institutional News </vt:lpstr>
      <vt:lpstr>What’s going on around us</vt:lpstr>
      <vt:lpstr>Discussion</vt:lpstr>
      <vt:lpstr>Next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Zijun Wu</cp:lastModifiedBy>
  <cp:revision>11</cp:revision>
  <dcterms:created xsi:type="dcterms:W3CDTF">2019-02-08T15:02:58Z</dcterms:created>
  <dcterms:modified xsi:type="dcterms:W3CDTF">2025-05-22T21:55:38Z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0x010100AC345B3069FA1C4A8FD8E63C931F8D6300FEA7B14960417E49BB614823673AD58D</vt:lpwstr>
  </property>
  <property fmtid="{D5CDD505-2E9C-101B-9397-08002B2CF9AE}" pid="3" name="Topics">
    <vt:lpwstr/>
  </property>
  <property fmtid="{D5CDD505-2E9C-101B-9397-08002B2CF9AE}" pid="4" name="MediaServiceImageTags">
    <vt:lpwstr/>
  </property>
</Properties>
</file>